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84" r:id="rId25"/>
    <p:sldId id="2585" r:id="rId26"/>
    <p:sldId id="2586" r:id="rId27"/>
    <p:sldId id="2587" r:id="rId28"/>
    <p:sldId id="2588" r:id="rId29"/>
    <p:sldId id="2589" r:id="rId30"/>
    <p:sldId id="2590" r:id="rId31"/>
    <p:sldId id="259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avigating the Software Development Life Cycle for Non-Technical Business Personnel" id="{D5226724-1B99-47B1-A0B2-2F8A6FD77CC2}">
          <p14:sldIdLst>
            <p14:sldId id="2561"/>
            <p14:sldId id="2562"/>
          </p14:sldIdLst>
        </p14:section>
        <p14:section name="Understanding the Software Development Life Cycle (SDLC)" id="{0D31EF4D-55E5-490B-8CE3-0C15753802F9}">
          <p14:sldIdLst>
            <p14:sldId id="2563"/>
            <p14:sldId id="2564"/>
            <p14:sldId id="2565"/>
            <p14:sldId id="2566"/>
          </p14:sldIdLst>
        </p14:section>
        <p14:section name="Requirements Gathering and Analysis" id="{F698C3DB-890B-4E1D-B138-7F285F06D66C}">
          <p14:sldIdLst>
            <p14:sldId id="2567"/>
            <p14:sldId id="2568"/>
            <p14:sldId id="2569"/>
            <p14:sldId id="2570"/>
          </p14:sldIdLst>
        </p14:section>
        <p14:section name="Information Imparting and Impact Analysis" id="{60551E02-FA1C-44DE-A418-85FA51550982}">
          <p14:sldIdLst>
            <p14:sldId id="2571"/>
            <p14:sldId id="2572"/>
            <p14:sldId id="2573"/>
            <p14:sldId id="2574"/>
          </p14:sldIdLst>
        </p14:section>
        <p14:section name="Design Phases: High-Level and Low-Level Design" id="{3FB06534-B711-410D-A75D-DF9104A300A7}">
          <p14:sldIdLst>
            <p14:sldId id="2575"/>
            <p14:sldId id="2576"/>
            <p14:sldId id="2577"/>
            <p14:sldId id="2578"/>
          </p14:sldIdLst>
        </p14:section>
        <p14:section name="Technical Breakdown and Development Preparation" id="{526A9BCD-596E-43EF-92AF-349092224179}">
          <p14:sldIdLst>
            <p14:sldId id="2579"/>
            <p14:sldId id="2580"/>
            <p14:sldId id="2581"/>
            <p14:sldId id="2582"/>
          </p14:sldIdLst>
        </p14:section>
        <p14:section name="Development and Testing" id="{BE2E0003-CD56-4741-892D-973CB9D59EB3}">
          <p14:sldIdLst>
            <p14:sldId id="2583"/>
            <p14:sldId id="2584"/>
            <p14:sldId id="2585"/>
            <p14:sldId id="2586"/>
          </p14:sldIdLst>
        </p14:section>
        <p14:section name="Deployment and Production Release" id="{2819D326-08A2-416A-A0E1-D10FA6AE496C}">
          <p14:sldIdLst>
            <p14:sldId id="2587"/>
            <p14:sldId id="2588"/>
            <p14:sldId id="2589"/>
            <p14:sldId id="2590"/>
          </p14:sldIdLst>
        </p14:section>
        <p14:section name="Conclusion" id="{5345C0B2-9C13-45E6-92CC-49B284E14AC6}">
          <p14:sldIdLst>
            <p14:sldId id="259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7" d="100"/>
          <a:sy n="97" d="100"/>
        </p:scale>
        <p:origin x="1110" y="306"/>
      </p:cViewPr>
      <p:guideLst/>
    </p:cSldViewPr>
  </p:slideViewPr>
  <p:notesTextViewPr>
    <p:cViewPr>
      <p:scale>
        <a:sx n="1" d="1"/>
        <a:sy n="1" d="1"/>
      </p:scale>
      <p:origin x="0" y="0"/>
    </p:cViewPr>
  </p:notesTextViewPr>
  <p:sorterViewPr>
    <p:cViewPr>
      <p:scale>
        <a:sx n="100" d="100"/>
        <a:sy n="100" d="100"/>
      </p:scale>
      <p:origin x="0" y="-795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18E854-F89F-4894-8BD9-8B4D92A93AB4}"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6FA0B45B-1C10-4713-8CF7-66875B1FAD90}">
      <dgm:prSet/>
      <dgm:spPr/>
      <dgm:t>
        <a:bodyPr/>
        <a:lstStyle/>
        <a:p>
          <a:pPr>
            <a:lnSpc>
              <a:spcPct val="100000"/>
            </a:lnSpc>
            <a:defRPr b="1"/>
          </a:pPr>
          <a:r>
            <a:rPr lang="en-US"/>
            <a:t>Importance of Understanding SDLC</a:t>
          </a:r>
        </a:p>
      </dgm:t>
    </dgm:pt>
    <dgm:pt modelId="{DB2CD404-86C5-43ED-A2E9-6F102AC3F5CB}" type="parTrans" cxnId="{FFC788C0-572B-4C65-9D47-08122683F59A}">
      <dgm:prSet/>
      <dgm:spPr/>
      <dgm:t>
        <a:bodyPr/>
        <a:lstStyle/>
        <a:p>
          <a:endParaRPr lang="en-US"/>
        </a:p>
      </dgm:t>
    </dgm:pt>
    <dgm:pt modelId="{189B5571-5998-483B-9CF7-2CE83D9900E4}" type="sibTrans" cxnId="{FFC788C0-572B-4C65-9D47-08122683F59A}">
      <dgm:prSet/>
      <dgm:spPr/>
      <dgm:t>
        <a:bodyPr/>
        <a:lstStyle/>
        <a:p>
          <a:pPr>
            <a:lnSpc>
              <a:spcPct val="100000"/>
            </a:lnSpc>
            <a:defRPr b="1"/>
          </a:pPr>
          <a:endParaRPr lang="en-US"/>
        </a:p>
      </dgm:t>
    </dgm:pt>
    <dgm:pt modelId="{C080650D-A42E-41C6-A0FF-EA277B00B45C}">
      <dgm:prSet/>
      <dgm:spPr/>
      <dgm:t>
        <a:bodyPr/>
        <a:lstStyle/>
        <a:p>
          <a:pPr>
            <a:lnSpc>
              <a:spcPct val="100000"/>
            </a:lnSpc>
          </a:pPr>
          <a:r>
            <a:rPr lang="en-US"/>
            <a:t>Understanding the Software Development Life Cycle helps bridge the gap between technical and non-technical teams, improving communication.</a:t>
          </a:r>
        </a:p>
      </dgm:t>
    </dgm:pt>
    <dgm:pt modelId="{B08F6195-58D9-4311-8DB1-A25906EAB56A}" type="parTrans" cxnId="{CC8DBEBD-9790-4708-9F00-2B383EB47780}">
      <dgm:prSet/>
      <dgm:spPr/>
      <dgm:t>
        <a:bodyPr/>
        <a:lstStyle/>
        <a:p>
          <a:endParaRPr lang="en-US"/>
        </a:p>
      </dgm:t>
    </dgm:pt>
    <dgm:pt modelId="{E01EE298-FD54-42F6-B07C-1E1F14567BC5}" type="sibTrans" cxnId="{CC8DBEBD-9790-4708-9F00-2B383EB47780}">
      <dgm:prSet/>
      <dgm:spPr/>
      <dgm:t>
        <a:bodyPr/>
        <a:lstStyle/>
        <a:p>
          <a:endParaRPr lang="en-US"/>
        </a:p>
      </dgm:t>
    </dgm:pt>
    <dgm:pt modelId="{9C56A774-AB23-4B35-BA02-35B98AEDA017}">
      <dgm:prSet/>
      <dgm:spPr/>
      <dgm:t>
        <a:bodyPr/>
        <a:lstStyle/>
        <a:p>
          <a:pPr>
            <a:lnSpc>
              <a:spcPct val="100000"/>
            </a:lnSpc>
            <a:defRPr b="1"/>
          </a:pPr>
          <a:r>
            <a:rPr lang="en-US"/>
            <a:t>Facilitating Collaboration</a:t>
          </a:r>
        </a:p>
      </dgm:t>
    </dgm:pt>
    <dgm:pt modelId="{D45FA0E9-BC04-4DC3-939E-55407D5C012F}" type="parTrans" cxnId="{C077D3EC-816D-4280-ABAD-579DE8F959FC}">
      <dgm:prSet/>
      <dgm:spPr/>
      <dgm:t>
        <a:bodyPr/>
        <a:lstStyle/>
        <a:p>
          <a:endParaRPr lang="en-US"/>
        </a:p>
      </dgm:t>
    </dgm:pt>
    <dgm:pt modelId="{D6F54808-2EFB-4E2D-8D4F-B4380ACC567E}" type="sibTrans" cxnId="{C077D3EC-816D-4280-ABAD-579DE8F959FC}">
      <dgm:prSet/>
      <dgm:spPr/>
      <dgm:t>
        <a:bodyPr/>
        <a:lstStyle/>
        <a:p>
          <a:pPr>
            <a:lnSpc>
              <a:spcPct val="100000"/>
            </a:lnSpc>
            <a:defRPr b="1"/>
          </a:pPr>
          <a:endParaRPr lang="en-US"/>
        </a:p>
      </dgm:t>
    </dgm:pt>
    <dgm:pt modelId="{B60B29E1-D4D5-45E4-BE58-24F4016D0997}">
      <dgm:prSet/>
      <dgm:spPr/>
      <dgm:t>
        <a:bodyPr/>
        <a:lstStyle/>
        <a:p>
          <a:pPr>
            <a:lnSpc>
              <a:spcPct val="100000"/>
            </a:lnSpc>
          </a:pPr>
          <a:r>
            <a:rPr lang="en-US"/>
            <a:t>Knowledge of SDLC enables non-technical personnel to collaborate effectively with development teams, enhancing teamwork.</a:t>
          </a:r>
        </a:p>
      </dgm:t>
    </dgm:pt>
    <dgm:pt modelId="{7FD9CBE0-ABE4-41DF-B7C0-9EB7FFC0D1D2}" type="parTrans" cxnId="{9E75E73A-A234-4BAC-A1DE-27117ECE242F}">
      <dgm:prSet/>
      <dgm:spPr/>
      <dgm:t>
        <a:bodyPr/>
        <a:lstStyle/>
        <a:p>
          <a:endParaRPr lang="en-US"/>
        </a:p>
      </dgm:t>
    </dgm:pt>
    <dgm:pt modelId="{7020E7A7-7487-478E-B00A-A493142A9D30}" type="sibTrans" cxnId="{9E75E73A-A234-4BAC-A1DE-27117ECE242F}">
      <dgm:prSet/>
      <dgm:spPr/>
      <dgm:t>
        <a:bodyPr/>
        <a:lstStyle/>
        <a:p>
          <a:endParaRPr lang="en-US"/>
        </a:p>
      </dgm:t>
    </dgm:pt>
    <dgm:pt modelId="{ED13A098-4131-409E-B632-CE57B44B71FF}">
      <dgm:prSet/>
      <dgm:spPr/>
      <dgm:t>
        <a:bodyPr/>
        <a:lstStyle/>
        <a:p>
          <a:pPr>
            <a:lnSpc>
              <a:spcPct val="100000"/>
            </a:lnSpc>
            <a:defRPr b="1"/>
          </a:pPr>
          <a:r>
            <a:rPr lang="en-US"/>
            <a:t>Ensuring Project Success</a:t>
          </a:r>
        </a:p>
      </dgm:t>
    </dgm:pt>
    <dgm:pt modelId="{C19B4B80-E5FE-4E27-8C85-8629292B5977}" type="parTrans" cxnId="{82BFF4A4-62D0-4B30-A81C-4EDD2FB6B3B8}">
      <dgm:prSet/>
      <dgm:spPr/>
      <dgm:t>
        <a:bodyPr/>
        <a:lstStyle/>
        <a:p>
          <a:endParaRPr lang="en-US"/>
        </a:p>
      </dgm:t>
    </dgm:pt>
    <dgm:pt modelId="{D3470ED6-587B-4D22-B8CE-651912931FE3}" type="sibTrans" cxnId="{82BFF4A4-62D0-4B30-A81C-4EDD2FB6B3B8}">
      <dgm:prSet/>
      <dgm:spPr/>
      <dgm:t>
        <a:bodyPr/>
        <a:lstStyle/>
        <a:p>
          <a:endParaRPr lang="en-US"/>
        </a:p>
      </dgm:t>
    </dgm:pt>
    <dgm:pt modelId="{398CA90A-3453-404B-AD92-DF45BB4020B3}">
      <dgm:prSet/>
      <dgm:spPr/>
      <dgm:t>
        <a:bodyPr/>
        <a:lstStyle/>
        <a:p>
          <a:pPr>
            <a:lnSpc>
              <a:spcPct val="100000"/>
            </a:lnSpc>
          </a:pPr>
          <a:r>
            <a:rPr lang="en-US"/>
            <a:t>A solid understanding of the development process leads to better decision-making and ultimately ensures successful project outcomes.</a:t>
          </a:r>
        </a:p>
      </dgm:t>
    </dgm:pt>
    <dgm:pt modelId="{95DA78FB-6242-40CF-B164-BE36C4EE0DC1}" type="parTrans" cxnId="{74B8AACD-DE38-4653-BD17-DE0D1F9E9569}">
      <dgm:prSet/>
      <dgm:spPr/>
      <dgm:t>
        <a:bodyPr/>
        <a:lstStyle/>
        <a:p>
          <a:endParaRPr lang="en-US"/>
        </a:p>
      </dgm:t>
    </dgm:pt>
    <dgm:pt modelId="{55FBE9E1-F0BA-4326-8C03-A6FFC07689E5}" type="sibTrans" cxnId="{74B8AACD-DE38-4653-BD17-DE0D1F9E9569}">
      <dgm:prSet/>
      <dgm:spPr/>
      <dgm:t>
        <a:bodyPr/>
        <a:lstStyle/>
        <a:p>
          <a:endParaRPr lang="en-US"/>
        </a:p>
      </dgm:t>
    </dgm:pt>
    <dgm:pt modelId="{277FA485-9F49-4243-ABA1-F2879BB7F1D2}" type="pres">
      <dgm:prSet presAssocID="{7E18E854-F89F-4894-8BD9-8B4D92A93AB4}" presName="Name0" presStyleCnt="0">
        <dgm:presLayoutVars>
          <dgm:dir/>
          <dgm:resizeHandles val="exact"/>
        </dgm:presLayoutVars>
      </dgm:prSet>
      <dgm:spPr/>
    </dgm:pt>
    <dgm:pt modelId="{5066FA18-1DDE-43AB-8F98-8F52FF4160C2}" type="pres">
      <dgm:prSet presAssocID="{6FA0B45B-1C10-4713-8CF7-66875B1FAD90}" presName="compNode" presStyleCnt="0"/>
      <dgm:spPr/>
    </dgm:pt>
    <dgm:pt modelId="{BC3F13D9-C2A4-4191-99AB-8A8AA6FFF95F}" type="pres">
      <dgm:prSet presAssocID="{6FA0B45B-1C10-4713-8CF7-66875B1FAD90}" presName="pictRect" presStyleLbl="revTx" presStyleIdx="0" presStyleCnt="6">
        <dgm:presLayoutVars>
          <dgm:chMax val="0"/>
          <dgm:bulletEnabled/>
        </dgm:presLayoutVars>
      </dgm:prSet>
      <dgm:spPr/>
    </dgm:pt>
    <dgm:pt modelId="{DD13EB29-AA14-4DC9-9E21-748935DB219E}" type="pres">
      <dgm:prSet presAssocID="{6FA0B45B-1C10-4713-8CF7-66875B1FAD90}" presName="textRect" presStyleLbl="revTx" presStyleIdx="1" presStyleCnt="6">
        <dgm:presLayoutVars>
          <dgm:bulletEnabled/>
        </dgm:presLayoutVars>
      </dgm:prSet>
      <dgm:spPr/>
    </dgm:pt>
    <dgm:pt modelId="{55AF642D-CD2D-4622-9A6D-8209B9E07956}" type="pres">
      <dgm:prSet presAssocID="{189B5571-5998-483B-9CF7-2CE83D9900E4}" presName="sibTrans" presStyleLbl="sibTrans2D1" presStyleIdx="0" presStyleCnt="0"/>
      <dgm:spPr/>
    </dgm:pt>
    <dgm:pt modelId="{56074562-FA0F-43D4-88A8-2986EDD7E2D9}" type="pres">
      <dgm:prSet presAssocID="{9C56A774-AB23-4B35-BA02-35B98AEDA017}" presName="compNode" presStyleCnt="0"/>
      <dgm:spPr/>
    </dgm:pt>
    <dgm:pt modelId="{DD7A3BF2-4811-43D7-AB9F-3D60C4127992}" type="pres">
      <dgm:prSet presAssocID="{9C56A774-AB23-4B35-BA02-35B98AEDA017}" presName="pictRect" presStyleLbl="revTx" presStyleIdx="2" presStyleCnt="6">
        <dgm:presLayoutVars>
          <dgm:chMax val="0"/>
          <dgm:bulletEnabled/>
        </dgm:presLayoutVars>
      </dgm:prSet>
      <dgm:spPr/>
    </dgm:pt>
    <dgm:pt modelId="{D35583F3-CD0F-4402-8F55-C611EC5E463E}" type="pres">
      <dgm:prSet presAssocID="{9C56A774-AB23-4B35-BA02-35B98AEDA017}" presName="textRect" presStyleLbl="revTx" presStyleIdx="3" presStyleCnt="6">
        <dgm:presLayoutVars>
          <dgm:bulletEnabled/>
        </dgm:presLayoutVars>
      </dgm:prSet>
      <dgm:spPr/>
    </dgm:pt>
    <dgm:pt modelId="{5AF55A0F-D960-4926-B79F-C8012E0B9CE8}" type="pres">
      <dgm:prSet presAssocID="{D6F54808-2EFB-4E2D-8D4F-B4380ACC567E}" presName="sibTrans" presStyleLbl="sibTrans2D1" presStyleIdx="0" presStyleCnt="0"/>
      <dgm:spPr/>
    </dgm:pt>
    <dgm:pt modelId="{EA6976CF-F550-4B91-B135-4C64F178DCD8}" type="pres">
      <dgm:prSet presAssocID="{ED13A098-4131-409E-B632-CE57B44B71FF}" presName="compNode" presStyleCnt="0"/>
      <dgm:spPr/>
    </dgm:pt>
    <dgm:pt modelId="{EF51CC6B-E0FA-4DEE-9FB9-4B6DE3FB29E6}" type="pres">
      <dgm:prSet presAssocID="{ED13A098-4131-409E-B632-CE57B44B71FF}" presName="pictRect" presStyleLbl="revTx" presStyleIdx="4" presStyleCnt="6">
        <dgm:presLayoutVars>
          <dgm:chMax val="0"/>
          <dgm:bulletEnabled/>
        </dgm:presLayoutVars>
      </dgm:prSet>
      <dgm:spPr/>
    </dgm:pt>
    <dgm:pt modelId="{C0A791D3-85F3-4B66-B9A2-7D0CC9DC05CD}" type="pres">
      <dgm:prSet presAssocID="{ED13A098-4131-409E-B632-CE57B44B71FF}" presName="textRect" presStyleLbl="revTx" presStyleIdx="5" presStyleCnt="6">
        <dgm:presLayoutVars>
          <dgm:bulletEnabled/>
        </dgm:presLayoutVars>
      </dgm:prSet>
      <dgm:spPr/>
    </dgm:pt>
  </dgm:ptLst>
  <dgm:cxnLst>
    <dgm:cxn modelId="{06C68408-D38A-4909-967E-6944D432DA69}" type="presOf" srcId="{189B5571-5998-483B-9CF7-2CE83D9900E4}" destId="{55AF642D-CD2D-4622-9A6D-8209B9E07956}" srcOrd="0" destOrd="0" presId="urn:microsoft.com/office/officeart/2024/3/layout/hArchList1"/>
    <dgm:cxn modelId="{4F0BBE0D-90DD-49EE-987A-6326108036B6}" type="presOf" srcId="{ED13A098-4131-409E-B632-CE57B44B71FF}" destId="{EF51CC6B-E0FA-4DEE-9FB9-4B6DE3FB29E6}" srcOrd="0" destOrd="0" presId="urn:microsoft.com/office/officeart/2024/3/layout/hArchList1"/>
    <dgm:cxn modelId="{08603D24-1095-4447-80B3-90814E6261F2}" type="presOf" srcId="{D6F54808-2EFB-4E2D-8D4F-B4380ACC567E}" destId="{5AF55A0F-D960-4926-B79F-C8012E0B9CE8}" srcOrd="0" destOrd="0" presId="urn:microsoft.com/office/officeart/2024/3/layout/hArchList1"/>
    <dgm:cxn modelId="{E34E7C25-6C34-40CF-A314-6968EFA67D1D}" type="presOf" srcId="{B60B29E1-D4D5-45E4-BE58-24F4016D0997}" destId="{D35583F3-CD0F-4402-8F55-C611EC5E463E}" srcOrd="0" destOrd="0" presId="urn:microsoft.com/office/officeart/2024/3/layout/hArchList1"/>
    <dgm:cxn modelId="{9E75E73A-A234-4BAC-A1DE-27117ECE242F}" srcId="{9C56A774-AB23-4B35-BA02-35B98AEDA017}" destId="{B60B29E1-D4D5-45E4-BE58-24F4016D0997}" srcOrd="0" destOrd="0" parTransId="{7FD9CBE0-ABE4-41DF-B7C0-9EB7FFC0D1D2}" sibTransId="{7020E7A7-7487-478E-B00A-A493142A9D30}"/>
    <dgm:cxn modelId="{9B363D61-F92A-4145-94F2-CA27D7DEC4FB}" type="presOf" srcId="{7E18E854-F89F-4894-8BD9-8B4D92A93AB4}" destId="{277FA485-9F49-4243-ABA1-F2879BB7F1D2}" srcOrd="0" destOrd="0" presId="urn:microsoft.com/office/officeart/2024/3/layout/hArchList1"/>
    <dgm:cxn modelId="{D4EEE449-67F3-4B54-B459-D51306599FBB}" type="presOf" srcId="{C080650D-A42E-41C6-A0FF-EA277B00B45C}" destId="{DD13EB29-AA14-4DC9-9E21-748935DB219E}" srcOrd="0" destOrd="0" presId="urn:microsoft.com/office/officeart/2024/3/layout/hArchList1"/>
    <dgm:cxn modelId="{DE6A6651-31E2-4531-AA2C-43DF4B7C6050}" type="presOf" srcId="{6FA0B45B-1C10-4713-8CF7-66875B1FAD90}" destId="{BC3F13D9-C2A4-4191-99AB-8A8AA6FFF95F}" srcOrd="0" destOrd="0" presId="urn:microsoft.com/office/officeart/2024/3/layout/hArchList1"/>
    <dgm:cxn modelId="{82BFF4A4-62D0-4B30-A81C-4EDD2FB6B3B8}" srcId="{7E18E854-F89F-4894-8BD9-8B4D92A93AB4}" destId="{ED13A098-4131-409E-B632-CE57B44B71FF}" srcOrd="2" destOrd="0" parTransId="{C19B4B80-E5FE-4E27-8C85-8629292B5977}" sibTransId="{D3470ED6-587B-4D22-B8CE-651912931FE3}"/>
    <dgm:cxn modelId="{C9C065B9-EAEA-4E54-B00F-F3D908FC78D9}" type="presOf" srcId="{398CA90A-3453-404B-AD92-DF45BB4020B3}" destId="{C0A791D3-85F3-4B66-B9A2-7D0CC9DC05CD}" srcOrd="0" destOrd="0" presId="urn:microsoft.com/office/officeart/2024/3/layout/hArchList1"/>
    <dgm:cxn modelId="{CC8DBEBD-9790-4708-9F00-2B383EB47780}" srcId="{6FA0B45B-1C10-4713-8CF7-66875B1FAD90}" destId="{C080650D-A42E-41C6-A0FF-EA277B00B45C}" srcOrd="0" destOrd="0" parTransId="{B08F6195-58D9-4311-8DB1-A25906EAB56A}" sibTransId="{E01EE298-FD54-42F6-B07C-1E1F14567BC5}"/>
    <dgm:cxn modelId="{FFC788C0-572B-4C65-9D47-08122683F59A}" srcId="{7E18E854-F89F-4894-8BD9-8B4D92A93AB4}" destId="{6FA0B45B-1C10-4713-8CF7-66875B1FAD90}" srcOrd="0" destOrd="0" parTransId="{DB2CD404-86C5-43ED-A2E9-6F102AC3F5CB}" sibTransId="{189B5571-5998-483B-9CF7-2CE83D9900E4}"/>
    <dgm:cxn modelId="{FE8C70C2-C4E8-450B-96CC-17E33FE3F9E4}" type="presOf" srcId="{9C56A774-AB23-4B35-BA02-35B98AEDA017}" destId="{DD7A3BF2-4811-43D7-AB9F-3D60C4127992}" srcOrd="0" destOrd="0" presId="urn:microsoft.com/office/officeart/2024/3/layout/hArchList1"/>
    <dgm:cxn modelId="{74B8AACD-DE38-4653-BD17-DE0D1F9E9569}" srcId="{ED13A098-4131-409E-B632-CE57B44B71FF}" destId="{398CA90A-3453-404B-AD92-DF45BB4020B3}" srcOrd="0" destOrd="0" parTransId="{95DA78FB-6242-40CF-B164-BE36C4EE0DC1}" sibTransId="{55FBE9E1-F0BA-4326-8C03-A6FFC07689E5}"/>
    <dgm:cxn modelId="{C077D3EC-816D-4280-ABAD-579DE8F959FC}" srcId="{7E18E854-F89F-4894-8BD9-8B4D92A93AB4}" destId="{9C56A774-AB23-4B35-BA02-35B98AEDA017}" srcOrd="1" destOrd="0" parTransId="{D45FA0E9-BC04-4DC3-939E-55407D5C012F}" sibTransId="{D6F54808-2EFB-4E2D-8D4F-B4380ACC567E}"/>
    <dgm:cxn modelId="{5C45F33E-56F5-4A27-AE33-6B7085A00C8C}" type="presParOf" srcId="{277FA485-9F49-4243-ABA1-F2879BB7F1D2}" destId="{5066FA18-1DDE-43AB-8F98-8F52FF4160C2}" srcOrd="0" destOrd="0" presId="urn:microsoft.com/office/officeart/2024/3/layout/hArchList1"/>
    <dgm:cxn modelId="{9768B6E8-33D3-4E49-8E10-1086A04DB92B}" type="presParOf" srcId="{5066FA18-1DDE-43AB-8F98-8F52FF4160C2}" destId="{BC3F13D9-C2A4-4191-99AB-8A8AA6FFF95F}" srcOrd="0" destOrd="0" presId="urn:microsoft.com/office/officeart/2024/3/layout/hArchList1"/>
    <dgm:cxn modelId="{BF8CBD73-0A30-49F9-8E24-715CCF75CA63}" type="presParOf" srcId="{5066FA18-1DDE-43AB-8F98-8F52FF4160C2}" destId="{DD13EB29-AA14-4DC9-9E21-748935DB219E}" srcOrd="1" destOrd="0" presId="urn:microsoft.com/office/officeart/2024/3/layout/hArchList1"/>
    <dgm:cxn modelId="{C071510F-B09D-4BB7-B972-47CB2B89024F}" type="presParOf" srcId="{277FA485-9F49-4243-ABA1-F2879BB7F1D2}" destId="{55AF642D-CD2D-4622-9A6D-8209B9E07956}" srcOrd="1" destOrd="0" presId="urn:microsoft.com/office/officeart/2024/3/layout/hArchList1"/>
    <dgm:cxn modelId="{5A471251-C59A-4EE1-AFD0-DCEBE9DBA8C8}" type="presParOf" srcId="{277FA485-9F49-4243-ABA1-F2879BB7F1D2}" destId="{56074562-FA0F-43D4-88A8-2986EDD7E2D9}" srcOrd="2" destOrd="0" presId="urn:microsoft.com/office/officeart/2024/3/layout/hArchList1"/>
    <dgm:cxn modelId="{5FCBDEA4-E951-4CEB-807B-00F51F955865}" type="presParOf" srcId="{56074562-FA0F-43D4-88A8-2986EDD7E2D9}" destId="{DD7A3BF2-4811-43D7-AB9F-3D60C4127992}" srcOrd="0" destOrd="0" presId="urn:microsoft.com/office/officeart/2024/3/layout/hArchList1"/>
    <dgm:cxn modelId="{0784CFF8-4DF2-41C6-8E2E-E1B5551B8D98}" type="presParOf" srcId="{56074562-FA0F-43D4-88A8-2986EDD7E2D9}" destId="{D35583F3-CD0F-4402-8F55-C611EC5E463E}" srcOrd="1" destOrd="0" presId="urn:microsoft.com/office/officeart/2024/3/layout/hArchList1"/>
    <dgm:cxn modelId="{8072BB6F-52D5-4139-B1CB-59AD7150A38F}" type="presParOf" srcId="{277FA485-9F49-4243-ABA1-F2879BB7F1D2}" destId="{5AF55A0F-D960-4926-B79F-C8012E0B9CE8}" srcOrd="3" destOrd="0" presId="urn:microsoft.com/office/officeart/2024/3/layout/hArchList1"/>
    <dgm:cxn modelId="{CD70406E-BCC3-4FB4-9084-5F5F15B3D2C9}" type="presParOf" srcId="{277FA485-9F49-4243-ABA1-F2879BB7F1D2}" destId="{EA6976CF-F550-4B91-B135-4C64F178DCD8}" srcOrd="4" destOrd="0" presId="urn:microsoft.com/office/officeart/2024/3/layout/hArchList1"/>
    <dgm:cxn modelId="{9975AED9-E808-42E8-A07C-4260EE2AEECA}" type="presParOf" srcId="{EA6976CF-F550-4B91-B135-4C64F178DCD8}" destId="{EF51CC6B-E0FA-4DEE-9FB9-4B6DE3FB29E6}" srcOrd="0" destOrd="0" presId="urn:microsoft.com/office/officeart/2024/3/layout/hArchList1"/>
    <dgm:cxn modelId="{AB9846DE-A8BA-444C-8F21-39380C45A8D2}" type="presParOf" srcId="{EA6976CF-F550-4B91-B135-4C64F178DCD8}" destId="{C0A791D3-85F3-4B66-B9A2-7D0CC9DC05CD}"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F13D9-C2A4-4191-99AB-8A8AA6FFF95F}">
      <dsp:nvSpPr>
        <dsp:cNvPr id="0" name=""/>
        <dsp:cNvSpPr/>
      </dsp:nvSpPr>
      <dsp:spPr>
        <a:xfrm>
          <a:off x="0" y="0"/>
          <a:ext cx="3403282" cy="624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Importance of Understanding SDLC</a:t>
          </a:r>
        </a:p>
      </dsp:txBody>
      <dsp:txXfrm>
        <a:off x="0" y="0"/>
        <a:ext cx="3403282" cy="624969"/>
      </dsp:txXfrm>
    </dsp:sp>
    <dsp:sp modelId="{DD13EB29-AA14-4DC9-9E21-748935DB219E}">
      <dsp:nvSpPr>
        <dsp:cNvPr id="0" name=""/>
        <dsp:cNvSpPr/>
      </dsp:nvSpPr>
      <dsp:spPr>
        <a:xfrm>
          <a:off x="0" y="624969"/>
          <a:ext cx="3403282" cy="188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Understanding the Software Development Life Cycle helps bridge the gap between technical and non-technical teams, improving communication.</a:t>
          </a:r>
        </a:p>
      </dsp:txBody>
      <dsp:txXfrm>
        <a:off x="0" y="624969"/>
        <a:ext cx="3403282" cy="1887445"/>
      </dsp:txXfrm>
    </dsp:sp>
    <dsp:sp modelId="{DD7A3BF2-4811-43D7-AB9F-3D60C4127992}">
      <dsp:nvSpPr>
        <dsp:cNvPr id="0" name=""/>
        <dsp:cNvSpPr/>
      </dsp:nvSpPr>
      <dsp:spPr>
        <a:xfrm>
          <a:off x="3743610" y="0"/>
          <a:ext cx="3403282" cy="624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Facilitating Collaboration</a:t>
          </a:r>
        </a:p>
      </dsp:txBody>
      <dsp:txXfrm>
        <a:off x="3743610" y="0"/>
        <a:ext cx="3403282" cy="624969"/>
      </dsp:txXfrm>
    </dsp:sp>
    <dsp:sp modelId="{D35583F3-CD0F-4402-8F55-C611EC5E463E}">
      <dsp:nvSpPr>
        <dsp:cNvPr id="0" name=""/>
        <dsp:cNvSpPr/>
      </dsp:nvSpPr>
      <dsp:spPr>
        <a:xfrm>
          <a:off x="3743610" y="624969"/>
          <a:ext cx="3403282" cy="188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Knowledge of SDLC enables non-technical personnel to collaborate effectively with development teams, enhancing teamwork.</a:t>
          </a:r>
        </a:p>
      </dsp:txBody>
      <dsp:txXfrm>
        <a:off x="3743610" y="624969"/>
        <a:ext cx="3403282" cy="1887445"/>
      </dsp:txXfrm>
    </dsp:sp>
    <dsp:sp modelId="{EF51CC6B-E0FA-4DEE-9FB9-4B6DE3FB29E6}">
      <dsp:nvSpPr>
        <dsp:cNvPr id="0" name=""/>
        <dsp:cNvSpPr/>
      </dsp:nvSpPr>
      <dsp:spPr>
        <a:xfrm>
          <a:off x="7487221" y="0"/>
          <a:ext cx="3403282" cy="624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Ensuring Project Success</a:t>
          </a:r>
        </a:p>
      </dsp:txBody>
      <dsp:txXfrm>
        <a:off x="7487221" y="0"/>
        <a:ext cx="3403282" cy="624969"/>
      </dsp:txXfrm>
    </dsp:sp>
    <dsp:sp modelId="{C0A791D3-85F3-4B66-B9A2-7D0CC9DC05CD}">
      <dsp:nvSpPr>
        <dsp:cNvPr id="0" name=""/>
        <dsp:cNvSpPr/>
      </dsp:nvSpPr>
      <dsp:spPr>
        <a:xfrm>
          <a:off x="7487221" y="624969"/>
          <a:ext cx="3403282" cy="188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 solid understanding of the development process leads to better decision-making and ultimately ensures successful project outcomes.</a:t>
          </a:r>
        </a:p>
      </dsp:txBody>
      <dsp:txXfrm>
        <a:off x="7487221" y="624969"/>
        <a:ext cx="3403282" cy="1887445"/>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B58A9B-3BFB-40BA-9FD3-4AE5B38AF92E}" type="datetimeFigureOut">
              <a:rPr lang="en-IN" smtClean="0"/>
              <a:t>01-07-2025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D7D209-AFF1-43E1-B60E-8B64660ABCE8}" type="slidenum">
              <a:rPr lang="en-IN" smtClean="0"/>
              <a:t>‹#›</a:t>
            </a:fld>
            <a:endParaRPr lang="en-IN"/>
          </a:p>
        </p:txBody>
      </p:sp>
    </p:spTree>
    <p:extLst>
      <p:ext uri="{BB962C8B-B14F-4D97-AF65-F5344CB8AC3E}">
        <p14:creationId xmlns:p14="http://schemas.microsoft.com/office/powerpoint/2010/main" val="3481210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AI-generated content may be incorrect.
---
This presentation aims to provide non-technical business personnel with a clear understanding of the Software Development Life Cycle (SDLC). We will explore its significance in business, the roles involved, and the various phases from requirements gathering to deployment.
Image source: Microsoft 365 content library
</a:t>
            </a:r>
          </a:p>
        </p:txBody>
      </p:sp>
      <p:sp>
        <p:nvSpPr>
          <p:cNvPr id="4" name="Slide Number Placeholder 3"/>
          <p:cNvSpPr>
            <a:spLocks noGrp="1"/>
          </p:cNvSpPr>
          <p:nvPr>
            <p:ph type="sldNum" sz="quarter" idx="5"/>
          </p:nvPr>
        </p:nvSpPr>
        <p:spPr/>
        <p:txBody>
          <a:bodyPr/>
          <a:lstStyle/>
          <a:p>
            <a:fld id="{2CBB3D9F-6CBB-4D42-A312-F7A257ADA5DD}" type="slidenum">
              <a:rPr lang="en-IN" smtClean="0"/>
              <a:t>1</a:t>
            </a:fld>
            <a:endParaRPr lang="en-IN"/>
          </a:p>
        </p:txBody>
      </p:sp>
    </p:spTree>
    <p:extLst>
      <p:ext uri="{BB962C8B-B14F-4D97-AF65-F5344CB8AC3E}">
        <p14:creationId xmlns:p14="http://schemas.microsoft.com/office/powerpoint/2010/main" val="424761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Collaboration with stakeholders is critical for gathering accurate requirements. Regular communication ensures that everyone is aligned and that requirements are understood and validated.
Image source: Microsoft 365 content library
</a:t>
            </a:r>
          </a:p>
        </p:txBody>
      </p:sp>
      <p:sp>
        <p:nvSpPr>
          <p:cNvPr id="4" name="Slide Number Placeholder 3"/>
          <p:cNvSpPr>
            <a:spLocks noGrp="1"/>
          </p:cNvSpPr>
          <p:nvPr>
            <p:ph type="sldNum" sz="quarter" idx="5"/>
          </p:nvPr>
        </p:nvSpPr>
        <p:spPr/>
        <p:txBody>
          <a:bodyPr/>
          <a:lstStyle/>
          <a:p>
            <a:fld id="{2CBB3D9F-6CBB-4D42-A312-F7A257ADA5DD}" type="slidenum">
              <a:rPr lang="en-IN" smtClean="0"/>
              <a:t>10</a:t>
            </a:fld>
            <a:endParaRPr lang="en-IN"/>
          </a:p>
        </p:txBody>
      </p:sp>
    </p:spTree>
    <p:extLst>
      <p:ext uri="{BB962C8B-B14F-4D97-AF65-F5344CB8AC3E}">
        <p14:creationId xmlns:p14="http://schemas.microsoft.com/office/powerpoint/2010/main" val="3156145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Once requirements are gathered, it's essential to communicate them effectively to the design team and analyze any potential impacts of proposed changes.</a:t>
            </a:r>
          </a:p>
        </p:txBody>
      </p:sp>
      <p:sp>
        <p:nvSpPr>
          <p:cNvPr id="4" name="Slide Number Placeholder 3"/>
          <p:cNvSpPr>
            <a:spLocks noGrp="1"/>
          </p:cNvSpPr>
          <p:nvPr>
            <p:ph type="sldNum" sz="quarter" idx="5"/>
          </p:nvPr>
        </p:nvSpPr>
        <p:spPr/>
        <p:txBody>
          <a:bodyPr/>
          <a:lstStyle/>
          <a:p>
            <a:fld id="{2CBB3D9F-6CBB-4D42-A312-F7A257ADA5DD}" type="slidenum">
              <a:rPr lang="en-IN" smtClean="0"/>
              <a:t>11</a:t>
            </a:fld>
            <a:endParaRPr lang="en-IN"/>
          </a:p>
        </p:txBody>
      </p:sp>
    </p:spTree>
    <p:extLst>
      <p:ext uri="{BB962C8B-B14F-4D97-AF65-F5344CB8AC3E}">
        <p14:creationId xmlns:p14="http://schemas.microsoft.com/office/powerpoint/2010/main" val="255495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Clear communication of requirements to the design team is crucial. This can be achieved through documentation, workshops, and regular updates to ensure everyone is on the same page.
Image source: Microsoft 365 content library
</a:t>
            </a:r>
          </a:p>
        </p:txBody>
      </p:sp>
      <p:sp>
        <p:nvSpPr>
          <p:cNvPr id="4" name="Slide Number Placeholder 3"/>
          <p:cNvSpPr>
            <a:spLocks noGrp="1"/>
          </p:cNvSpPr>
          <p:nvPr>
            <p:ph type="sldNum" sz="quarter" idx="5"/>
          </p:nvPr>
        </p:nvSpPr>
        <p:spPr/>
        <p:txBody>
          <a:bodyPr/>
          <a:lstStyle/>
          <a:p>
            <a:fld id="{2CBB3D9F-6CBB-4D42-A312-F7A257ADA5DD}" type="slidenum">
              <a:rPr lang="en-IN" smtClean="0"/>
              <a:t>12</a:t>
            </a:fld>
            <a:endParaRPr lang="en-IN"/>
          </a:p>
        </p:txBody>
      </p:sp>
    </p:spTree>
    <p:extLst>
      <p:ext uri="{BB962C8B-B14F-4D97-AF65-F5344CB8AC3E}">
        <p14:creationId xmlns:p14="http://schemas.microsoft.com/office/powerpoint/2010/main" val="226539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Impact analysis involves assessing how changes in requirements may affect the overall project. This helps in identifying potential risks and informs decision-making.
Image source: Microsoft 365 content library
</a:t>
            </a:r>
          </a:p>
        </p:txBody>
      </p:sp>
      <p:sp>
        <p:nvSpPr>
          <p:cNvPr id="4" name="Slide Number Placeholder 3"/>
          <p:cNvSpPr>
            <a:spLocks noGrp="1"/>
          </p:cNvSpPr>
          <p:nvPr>
            <p:ph type="sldNum" sz="quarter" idx="5"/>
          </p:nvPr>
        </p:nvSpPr>
        <p:spPr/>
        <p:txBody>
          <a:bodyPr/>
          <a:lstStyle/>
          <a:p>
            <a:fld id="{2CBB3D9F-6CBB-4D42-A312-F7A257ADA5DD}" type="slidenum">
              <a:rPr lang="en-IN" smtClean="0"/>
              <a:t>13</a:t>
            </a:fld>
            <a:endParaRPr lang="en-IN"/>
          </a:p>
        </p:txBody>
      </p:sp>
    </p:spTree>
    <p:extLst>
      <p:ext uri="{BB962C8B-B14F-4D97-AF65-F5344CB8AC3E}">
        <p14:creationId xmlns:p14="http://schemas.microsoft.com/office/powerpoint/2010/main" val="2263880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Managing changes and risks is essential throughout the SDLC. Establishing a change management process helps adapt to new requirements while minimizing disruptions to the project.
Image source: Microsoft 365 content library
</a:t>
            </a:r>
          </a:p>
        </p:txBody>
      </p:sp>
      <p:sp>
        <p:nvSpPr>
          <p:cNvPr id="4" name="Slide Number Placeholder 3"/>
          <p:cNvSpPr>
            <a:spLocks noGrp="1"/>
          </p:cNvSpPr>
          <p:nvPr>
            <p:ph type="sldNum" sz="quarter" idx="5"/>
          </p:nvPr>
        </p:nvSpPr>
        <p:spPr/>
        <p:txBody>
          <a:bodyPr/>
          <a:lstStyle/>
          <a:p>
            <a:fld id="{2CBB3D9F-6CBB-4D42-A312-F7A257ADA5DD}" type="slidenum">
              <a:rPr lang="en-IN" smtClean="0"/>
              <a:t>14</a:t>
            </a:fld>
            <a:endParaRPr lang="en-IN"/>
          </a:p>
        </p:txBody>
      </p:sp>
    </p:spTree>
    <p:extLst>
      <p:ext uri="{BB962C8B-B14F-4D97-AF65-F5344CB8AC3E}">
        <p14:creationId xmlns:p14="http://schemas.microsoft.com/office/powerpoint/2010/main" val="737853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design phase translates requirements into a blueprint for development. It includes both high-level and low-level design aspects to ensure a well-structured product.</a:t>
            </a:r>
          </a:p>
        </p:txBody>
      </p:sp>
      <p:sp>
        <p:nvSpPr>
          <p:cNvPr id="4" name="Slide Number Placeholder 3"/>
          <p:cNvSpPr>
            <a:spLocks noGrp="1"/>
          </p:cNvSpPr>
          <p:nvPr>
            <p:ph type="sldNum" sz="quarter" idx="5"/>
          </p:nvPr>
        </p:nvSpPr>
        <p:spPr/>
        <p:txBody>
          <a:bodyPr/>
          <a:lstStyle/>
          <a:p>
            <a:fld id="{2CBB3D9F-6CBB-4D42-A312-F7A257ADA5DD}" type="slidenum">
              <a:rPr lang="en-IN" smtClean="0"/>
              <a:t>15</a:t>
            </a:fld>
            <a:endParaRPr lang="en-IN"/>
          </a:p>
        </p:txBody>
      </p:sp>
    </p:spTree>
    <p:extLst>
      <p:ext uri="{BB962C8B-B14F-4D97-AF65-F5344CB8AC3E}">
        <p14:creationId xmlns:p14="http://schemas.microsoft.com/office/powerpoint/2010/main" val="3925802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High-level design focuses on the overall architecture of the system, defining components and how they interact. This phase ensures that the framework supports the requirements effectively.
Image source: Microsoft 365 content library
</a:t>
            </a:r>
          </a:p>
        </p:txBody>
      </p:sp>
      <p:sp>
        <p:nvSpPr>
          <p:cNvPr id="4" name="Slide Number Placeholder 3"/>
          <p:cNvSpPr>
            <a:spLocks noGrp="1"/>
          </p:cNvSpPr>
          <p:nvPr>
            <p:ph type="sldNum" sz="quarter" idx="5"/>
          </p:nvPr>
        </p:nvSpPr>
        <p:spPr/>
        <p:txBody>
          <a:bodyPr/>
          <a:lstStyle/>
          <a:p>
            <a:fld id="{2CBB3D9F-6CBB-4D42-A312-F7A257ADA5DD}" type="slidenum">
              <a:rPr lang="en-IN" smtClean="0"/>
              <a:t>16</a:t>
            </a:fld>
            <a:endParaRPr lang="en-IN"/>
          </a:p>
        </p:txBody>
      </p:sp>
    </p:spTree>
    <p:extLst>
      <p:ext uri="{BB962C8B-B14F-4D97-AF65-F5344CB8AC3E}">
        <p14:creationId xmlns:p14="http://schemas.microsoft.com/office/powerpoint/2010/main" val="1287360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Low-level design involves creating detailed specifications for each component, outlining algorithms, data structures, and interfaces to guide developers during implementation.
Image source: Microsoft 365 content library
</a:t>
            </a:r>
          </a:p>
        </p:txBody>
      </p:sp>
      <p:sp>
        <p:nvSpPr>
          <p:cNvPr id="4" name="Slide Number Placeholder 3"/>
          <p:cNvSpPr>
            <a:spLocks noGrp="1"/>
          </p:cNvSpPr>
          <p:nvPr>
            <p:ph type="sldNum" sz="quarter" idx="5"/>
          </p:nvPr>
        </p:nvSpPr>
        <p:spPr/>
        <p:txBody>
          <a:bodyPr/>
          <a:lstStyle/>
          <a:p>
            <a:fld id="{2CBB3D9F-6CBB-4D42-A312-F7A257ADA5DD}" type="slidenum">
              <a:rPr lang="en-IN" smtClean="0"/>
              <a:t>17</a:t>
            </a:fld>
            <a:endParaRPr lang="en-IN"/>
          </a:p>
        </p:txBody>
      </p:sp>
    </p:spTree>
    <p:extLst>
      <p:ext uri="{BB962C8B-B14F-4D97-AF65-F5344CB8AC3E}">
        <p14:creationId xmlns:p14="http://schemas.microsoft.com/office/powerpoint/2010/main" val="1687181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It is crucial to ensure that the design aligns with the gathered requirements. Regular reviews and feedback loops help verify that the design meets business needs.
Image source: Microsoft 365 content library
</a:t>
            </a:r>
          </a:p>
        </p:txBody>
      </p:sp>
      <p:sp>
        <p:nvSpPr>
          <p:cNvPr id="4" name="Slide Number Placeholder 3"/>
          <p:cNvSpPr>
            <a:spLocks noGrp="1"/>
          </p:cNvSpPr>
          <p:nvPr>
            <p:ph type="sldNum" sz="quarter" idx="5"/>
          </p:nvPr>
        </p:nvSpPr>
        <p:spPr/>
        <p:txBody>
          <a:bodyPr/>
          <a:lstStyle/>
          <a:p>
            <a:fld id="{2CBB3D9F-6CBB-4D42-A312-F7A257ADA5DD}" type="slidenum">
              <a:rPr lang="en-IN" smtClean="0"/>
              <a:t>18</a:t>
            </a:fld>
            <a:endParaRPr lang="en-IN"/>
          </a:p>
        </p:txBody>
      </p:sp>
    </p:spTree>
    <p:extLst>
      <p:ext uri="{BB962C8B-B14F-4D97-AF65-F5344CB8AC3E}">
        <p14:creationId xmlns:p14="http://schemas.microsoft.com/office/powerpoint/2010/main" val="3793145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Preparing for development involves breaking down the design into manageable tasks and ensuring that the development team has a clear understanding of requirements.</a:t>
            </a:r>
          </a:p>
        </p:txBody>
      </p:sp>
      <p:sp>
        <p:nvSpPr>
          <p:cNvPr id="4" name="Slide Number Placeholder 3"/>
          <p:cNvSpPr>
            <a:spLocks noGrp="1"/>
          </p:cNvSpPr>
          <p:nvPr>
            <p:ph type="sldNum" sz="quarter" idx="5"/>
          </p:nvPr>
        </p:nvSpPr>
        <p:spPr/>
        <p:txBody>
          <a:bodyPr/>
          <a:lstStyle/>
          <a:p>
            <a:fld id="{2CBB3D9F-6CBB-4D42-A312-F7A257ADA5DD}" type="slidenum">
              <a:rPr lang="en-IN" smtClean="0"/>
              <a:t>19</a:t>
            </a:fld>
            <a:endParaRPr lang="en-IN"/>
          </a:p>
        </p:txBody>
      </p:sp>
    </p:spTree>
    <p:extLst>
      <p:ext uri="{BB962C8B-B14F-4D97-AF65-F5344CB8AC3E}">
        <p14:creationId xmlns:p14="http://schemas.microsoft.com/office/powerpoint/2010/main" val="1619838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We will cover a comprehensive overview of the SDLC, highlighting its importance, the roles involved, and the phases of the cycle. We will also delve into requirements gathering, design phases, development, testing, and deployment.
Image source: Microsoft 365 content library
</a:t>
            </a:r>
          </a:p>
        </p:txBody>
      </p:sp>
      <p:sp>
        <p:nvSpPr>
          <p:cNvPr id="4" name="Slide Number Placeholder 3"/>
          <p:cNvSpPr>
            <a:spLocks noGrp="1"/>
          </p:cNvSpPr>
          <p:nvPr>
            <p:ph type="sldNum" sz="quarter" idx="5"/>
          </p:nvPr>
        </p:nvSpPr>
        <p:spPr/>
        <p:txBody>
          <a:bodyPr/>
          <a:lstStyle/>
          <a:p>
            <a:fld id="{2CBB3D9F-6CBB-4D42-A312-F7A257ADA5DD}" type="slidenum">
              <a:rPr lang="en-IN" smtClean="0"/>
              <a:t>2</a:t>
            </a:fld>
            <a:endParaRPr lang="en-IN"/>
          </a:p>
        </p:txBody>
      </p:sp>
    </p:spTree>
    <p:extLst>
      <p:ext uri="{BB962C8B-B14F-4D97-AF65-F5344CB8AC3E}">
        <p14:creationId xmlns:p14="http://schemas.microsoft.com/office/powerpoint/2010/main" val="402881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Technical refinement involves clarifying technical aspects of the project and ensuring that developers have the necessary resources and understanding to begin work.
Image source: Microsoft 365 content library
</a:t>
            </a:r>
          </a:p>
        </p:txBody>
      </p:sp>
      <p:sp>
        <p:nvSpPr>
          <p:cNvPr id="4" name="Slide Number Placeholder 3"/>
          <p:cNvSpPr>
            <a:spLocks noGrp="1"/>
          </p:cNvSpPr>
          <p:nvPr>
            <p:ph type="sldNum" sz="quarter" idx="5"/>
          </p:nvPr>
        </p:nvSpPr>
        <p:spPr/>
        <p:txBody>
          <a:bodyPr/>
          <a:lstStyle/>
          <a:p>
            <a:fld id="{2CBB3D9F-6CBB-4D42-A312-F7A257ADA5DD}" type="slidenum">
              <a:rPr lang="en-IN" smtClean="0"/>
              <a:t>20</a:t>
            </a:fld>
            <a:endParaRPr lang="en-IN"/>
          </a:p>
        </p:txBody>
      </p:sp>
    </p:spTree>
    <p:extLst>
      <p:ext uri="{BB962C8B-B14F-4D97-AF65-F5344CB8AC3E}">
        <p14:creationId xmlns:p14="http://schemas.microsoft.com/office/powerpoint/2010/main" val="288354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Breaking down requirements into specific tasks allows for better management of the development process. This enables the team to track progress and ensure timely delivery.
Image source: Microsoft 365 content library
</a:t>
            </a:r>
          </a:p>
        </p:txBody>
      </p:sp>
      <p:sp>
        <p:nvSpPr>
          <p:cNvPr id="4" name="Slide Number Placeholder 3"/>
          <p:cNvSpPr>
            <a:spLocks noGrp="1"/>
          </p:cNvSpPr>
          <p:nvPr>
            <p:ph type="sldNum" sz="quarter" idx="5"/>
          </p:nvPr>
        </p:nvSpPr>
        <p:spPr/>
        <p:txBody>
          <a:bodyPr/>
          <a:lstStyle/>
          <a:p>
            <a:fld id="{2CBB3D9F-6CBB-4D42-A312-F7A257ADA5DD}" type="slidenum">
              <a:rPr lang="en-IN" smtClean="0"/>
              <a:t>21</a:t>
            </a:fld>
            <a:endParaRPr lang="en-IN"/>
          </a:p>
        </p:txBody>
      </p:sp>
    </p:spTree>
    <p:extLst>
      <p:ext uri="{BB962C8B-B14F-4D97-AF65-F5344CB8AC3E}">
        <p14:creationId xmlns:p14="http://schemas.microsoft.com/office/powerpoint/2010/main" val="3420006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Accurate estimation of development time and resources is critical for project planning. Various methods can be used to estimate timelines and resource allocation effectively.
Image source: Microsoft 365 content library
</a:t>
            </a:r>
          </a:p>
        </p:txBody>
      </p:sp>
      <p:sp>
        <p:nvSpPr>
          <p:cNvPr id="4" name="Slide Number Placeholder 3"/>
          <p:cNvSpPr>
            <a:spLocks noGrp="1"/>
          </p:cNvSpPr>
          <p:nvPr>
            <p:ph type="sldNum" sz="quarter" idx="5"/>
          </p:nvPr>
        </p:nvSpPr>
        <p:spPr/>
        <p:txBody>
          <a:bodyPr/>
          <a:lstStyle/>
          <a:p>
            <a:fld id="{2CBB3D9F-6CBB-4D42-A312-F7A257ADA5DD}" type="slidenum">
              <a:rPr lang="en-IN" smtClean="0"/>
              <a:t>22</a:t>
            </a:fld>
            <a:endParaRPr lang="en-IN"/>
          </a:p>
        </p:txBody>
      </p:sp>
    </p:spTree>
    <p:extLst>
      <p:ext uri="{BB962C8B-B14F-4D97-AF65-F5344CB8AC3E}">
        <p14:creationId xmlns:p14="http://schemas.microsoft.com/office/powerpoint/2010/main" val="3227630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During the development phase, code is written and tested to ensure it meets the specified requirements and quality standards. Testing is crucial for identifying and addressing issues.</a:t>
            </a:r>
          </a:p>
        </p:txBody>
      </p:sp>
      <p:sp>
        <p:nvSpPr>
          <p:cNvPr id="4" name="Slide Number Placeholder 3"/>
          <p:cNvSpPr>
            <a:spLocks noGrp="1"/>
          </p:cNvSpPr>
          <p:nvPr>
            <p:ph type="sldNum" sz="quarter" idx="5"/>
          </p:nvPr>
        </p:nvSpPr>
        <p:spPr/>
        <p:txBody>
          <a:bodyPr/>
          <a:lstStyle/>
          <a:p>
            <a:fld id="{2CBB3D9F-6CBB-4D42-A312-F7A257ADA5DD}" type="slidenum">
              <a:rPr lang="en-IN" smtClean="0"/>
              <a:t>23</a:t>
            </a:fld>
            <a:endParaRPr lang="en-IN"/>
          </a:p>
        </p:txBody>
      </p:sp>
    </p:spTree>
    <p:extLst>
      <p:ext uri="{BB962C8B-B14F-4D97-AF65-F5344CB8AC3E}">
        <p14:creationId xmlns:p14="http://schemas.microsoft.com/office/powerpoint/2010/main" val="743899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The actual coding process begins in this phase. Developers implement the design specifications, ensuring that the software functions as intended and meets stakeholder needs.
Image source: Microsoft 365 content library
</a:t>
            </a:r>
          </a:p>
        </p:txBody>
      </p:sp>
      <p:sp>
        <p:nvSpPr>
          <p:cNvPr id="4" name="Slide Number Placeholder 3"/>
          <p:cNvSpPr>
            <a:spLocks noGrp="1"/>
          </p:cNvSpPr>
          <p:nvPr>
            <p:ph type="sldNum" sz="quarter" idx="5"/>
          </p:nvPr>
        </p:nvSpPr>
        <p:spPr/>
        <p:txBody>
          <a:bodyPr/>
          <a:lstStyle/>
          <a:p>
            <a:fld id="{2CBB3D9F-6CBB-4D42-A312-F7A257ADA5DD}" type="slidenum">
              <a:rPr lang="en-IN" smtClean="0"/>
              <a:t>24</a:t>
            </a:fld>
            <a:endParaRPr lang="en-IN"/>
          </a:p>
        </p:txBody>
      </p:sp>
    </p:spTree>
    <p:extLst>
      <p:ext uri="{BB962C8B-B14F-4D97-AF65-F5344CB8AC3E}">
        <p14:creationId xmlns:p14="http://schemas.microsoft.com/office/powerpoint/2010/main" val="1096677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Unit testing involves testing individual components to ensure they function correctly. This validation helps catch bugs early before integrating components into the larger system.
Image source: Microsoft 365 content library
</a:t>
            </a:r>
          </a:p>
        </p:txBody>
      </p:sp>
      <p:sp>
        <p:nvSpPr>
          <p:cNvPr id="4" name="Slide Number Placeholder 3"/>
          <p:cNvSpPr>
            <a:spLocks noGrp="1"/>
          </p:cNvSpPr>
          <p:nvPr>
            <p:ph type="sldNum" sz="quarter" idx="5"/>
          </p:nvPr>
        </p:nvSpPr>
        <p:spPr/>
        <p:txBody>
          <a:bodyPr/>
          <a:lstStyle/>
          <a:p>
            <a:fld id="{2CBB3D9F-6CBB-4D42-A312-F7A257ADA5DD}" type="slidenum">
              <a:rPr lang="en-IN" smtClean="0"/>
              <a:t>25</a:t>
            </a:fld>
            <a:endParaRPr lang="en-IN"/>
          </a:p>
        </p:txBody>
      </p:sp>
    </p:spTree>
    <p:extLst>
      <p:ext uri="{BB962C8B-B14F-4D97-AF65-F5344CB8AC3E}">
        <p14:creationId xmlns:p14="http://schemas.microsoft.com/office/powerpoint/2010/main" val="1499705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Functional testing verifies that the software meets specified requirements, while regression testing ensures that new changes do not adversely affect existing functionalities.
Image source: Microsoft 365 content library
</a:t>
            </a:r>
          </a:p>
        </p:txBody>
      </p:sp>
      <p:sp>
        <p:nvSpPr>
          <p:cNvPr id="4" name="Slide Number Placeholder 3"/>
          <p:cNvSpPr>
            <a:spLocks noGrp="1"/>
          </p:cNvSpPr>
          <p:nvPr>
            <p:ph type="sldNum" sz="quarter" idx="5"/>
          </p:nvPr>
        </p:nvSpPr>
        <p:spPr/>
        <p:txBody>
          <a:bodyPr/>
          <a:lstStyle/>
          <a:p>
            <a:fld id="{2CBB3D9F-6CBB-4D42-A312-F7A257ADA5DD}" type="slidenum">
              <a:rPr lang="en-IN" smtClean="0"/>
              <a:t>26</a:t>
            </a:fld>
            <a:endParaRPr lang="en-IN"/>
          </a:p>
        </p:txBody>
      </p:sp>
    </p:spTree>
    <p:extLst>
      <p:ext uri="{BB962C8B-B14F-4D97-AF65-F5344CB8AC3E}">
        <p14:creationId xmlns:p14="http://schemas.microsoft.com/office/powerpoint/2010/main" val="3070472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final phase involves deploying the software to production environments. This includes necessary preparations for a smooth release and ensuring ongoing support.</a:t>
            </a:r>
          </a:p>
        </p:txBody>
      </p:sp>
      <p:sp>
        <p:nvSpPr>
          <p:cNvPr id="4" name="Slide Number Placeholder 3"/>
          <p:cNvSpPr>
            <a:spLocks noGrp="1"/>
          </p:cNvSpPr>
          <p:nvPr>
            <p:ph type="sldNum" sz="quarter" idx="5"/>
          </p:nvPr>
        </p:nvSpPr>
        <p:spPr/>
        <p:txBody>
          <a:bodyPr/>
          <a:lstStyle/>
          <a:p>
            <a:fld id="{2CBB3D9F-6CBB-4D42-A312-F7A257ADA5DD}" type="slidenum">
              <a:rPr lang="en-IN" smtClean="0"/>
              <a:t>27</a:t>
            </a:fld>
            <a:endParaRPr lang="en-IN"/>
          </a:p>
        </p:txBody>
      </p:sp>
    </p:spTree>
    <p:extLst>
      <p:ext uri="{BB962C8B-B14F-4D97-AF65-F5344CB8AC3E}">
        <p14:creationId xmlns:p14="http://schemas.microsoft.com/office/powerpoint/2010/main" val="34409948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Deploying the software across different environments (development, staging, and production) ensures that it functions correctly in each setting. Proper deployment is critical for success.
Image source: Microsoft 365 content library
</a:t>
            </a:r>
          </a:p>
        </p:txBody>
      </p:sp>
      <p:sp>
        <p:nvSpPr>
          <p:cNvPr id="4" name="Slide Number Placeholder 3"/>
          <p:cNvSpPr>
            <a:spLocks noGrp="1"/>
          </p:cNvSpPr>
          <p:nvPr>
            <p:ph type="sldNum" sz="quarter" idx="5"/>
          </p:nvPr>
        </p:nvSpPr>
        <p:spPr/>
        <p:txBody>
          <a:bodyPr/>
          <a:lstStyle/>
          <a:p>
            <a:fld id="{2CBB3D9F-6CBB-4D42-A312-F7A257ADA5DD}" type="slidenum">
              <a:rPr lang="en-IN" smtClean="0"/>
              <a:t>28</a:t>
            </a:fld>
            <a:endParaRPr lang="en-IN"/>
          </a:p>
        </p:txBody>
      </p:sp>
    </p:spTree>
    <p:extLst>
      <p:ext uri="{BB962C8B-B14F-4D97-AF65-F5344CB8AC3E}">
        <p14:creationId xmlns:p14="http://schemas.microsoft.com/office/powerpoint/2010/main" val="38245996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The production release process includes the final checks and balances to ensure the software is ready for end-users. This phase also involves communicating release details to all stakeholders.
Image source: Microsoft 365 content library
</a:t>
            </a:r>
          </a:p>
        </p:txBody>
      </p:sp>
      <p:sp>
        <p:nvSpPr>
          <p:cNvPr id="4" name="Slide Number Placeholder 3"/>
          <p:cNvSpPr>
            <a:spLocks noGrp="1"/>
          </p:cNvSpPr>
          <p:nvPr>
            <p:ph type="sldNum" sz="quarter" idx="5"/>
          </p:nvPr>
        </p:nvSpPr>
        <p:spPr/>
        <p:txBody>
          <a:bodyPr/>
          <a:lstStyle/>
          <a:p>
            <a:fld id="{2CBB3D9F-6CBB-4D42-A312-F7A257ADA5DD}" type="slidenum">
              <a:rPr lang="en-IN" smtClean="0"/>
              <a:t>29</a:t>
            </a:fld>
            <a:endParaRPr lang="en-IN"/>
          </a:p>
        </p:txBody>
      </p:sp>
    </p:spTree>
    <p:extLst>
      <p:ext uri="{BB962C8B-B14F-4D97-AF65-F5344CB8AC3E}">
        <p14:creationId xmlns:p14="http://schemas.microsoft.com/office/powerpoint/2010/main" val="2835938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SDLC is a structured approach to software development that ensures quality and efficiency. It encompasses a series of phases that guide the process from initial concept to deployment and maintenance.</a:t>
            </a:r>
          </a:p>
        </p:txBody>
      </p:sp>
      <p:sp>
        <p:nvSpPr>
          <p:cNvPr id="4" name="Slide Number Placeholder 3"/>
          <p:cNvSpPr>
            <a:spLocks noGrp="1"/>
          </p:cNvSpPr>
          <p:nvPr>
            <p:ph type="sldNum" sz="quarter" idx="5"/>
          </p:nvPr>
        </p:nvSpPr>
        <p:spPr/>
        <p:txBody>
          <a:bodyPr/>
          <a:lstStyle/>
          <a:p>
            <a:fld id="{2CBB3D9F-6CBB-4D42-A312-F7A257ADA5DD}" type="slidenum">
              <a:rPr lang="en-IN" smtClean="0"/>
              <a:t>3</a:t>
            </a:fld>
            <a:endParaRPr lang="en-IN"/>
          </a:p>
        </p:txBody>
      </p:sp>
    </p:spTree>
    <p:extLst>
      <p:ext uri="{BB962C8B-B14F-4D97-AF65-F5344CB8AC3E}">
        <p14:creationId xmlns:p14="http://schemas.microsoft.com/office/powerpoint/2010/main" val="33388094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Post-release support and maintenance are vital for addressing any issues that arise after deployment. This ongoing support ensures that the software remains functional and relevant.
Image source: Microsoft 365 content library
</a:t>
            </a:r>
          </a:p>
        </p:txBody>
      </p:sp>
      <p:sp>
        <p:nvSpPr>
          <p:cNvPr id="4" name="Slide Number Placeholder 3"/>
          <p:cNvSpPr>
            <a:spLocks noGrp="1"/>
          </p:cNvSpPr>
          <p:nvPr>
            <p:ph type="sldNum" sz="quarter" idx="5"/>
          </p:nvPr>
        </p:nvSpPr>
        <p:spPr/>
        <p:txBody>
          <a:bodyPr/>
          <a:lstStyle/>
          <a:p>
            <a:fld id="{2CBB3D9F-6CBB-4D42-A312-F7A257ADA5DD}" type="slidenum">
              <a:rPr lang="en-IN" smtClean="0"/>
              <a:t>30</a:t>
            </a:fld>
            <a:endParaRPr lang="en-IN"/>
          </a:p>
        </p:txBody>
      </p:sp>
    </p:spTree>
    <p:extLst>
      <p:ext uri="{BB962C8B-B14F-4D97-AF65-F5344CB8AC3E}">
        <p14:creationId xmlns:p14="http://schemas.microsoft.com/office/powerpoint/2010/main" val="12852172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Navigating the Software Development Life Cycle is crucial for non-technical business personnel to understand the development process. This knowledge facilitates better collaboration and ensures successful project outcomes.</a:t>
            </a:r>
          </a:p>
        </p:txBody>
      </p:sp>
      <p:sp>
        <p:nvSpPr>
          <p:cNvPr id="4" name="Slide Number Placeholder 3"/>
          <p:cNvSpPr>
            <a:spLocks noGrp="1"/>
          </p:cNvSpPr>
          <p:nvPr>
            <p:ph type="sldNum" sz="quarter" idx="5"/>
          </p:nvPr>
        </p:nvSpPr>
        <p:spPr/>
        <p:txBody>
          <a:bodyPr/>
          <a:lstStyle/>
          <a:p>
            <a:fld id="{2CBB3D9F-6CBB-4D42-A312-F7A257ADA5DD}" type="slidenum">
              <a:rPr lang="en-IN" smtClean="0"/>
              <a:t>31</a:t>
            </a:fld>
            <a:endParaRPr lang="en-IN"/>
          </a:p>
        </p:txBody>
      </p:sp>
    </p:spTree>
    <p:extLst>
      <p:ext uri="{BB962C8B-B14F-4D97-AF65-F5344CB8AC3E}">
        <p14:creationId xmlns:p14="http://schemas.microsoft.com/office/powerpoint/2010/main" val="3110192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The SDLC consists of several key phases: planning, requirements gathering, design, development, testing, deployment, and maintenance. Each phase plays a vital role in ensuring the final product meets business objectives.
Image source: Microsoft 365 content library
</a:t>
            </a:r>
          </a:p>
        </p:txBody>
      </p:sp>
      <p:sp>
        <p:nvSpPr>
          <p:cNvPr id="4" name="Slide Number Placeholder 3"/>
          <p:cNvSpPr>
            <a:spLocks noGrp="1"/>
          </p:cNvSpPr>
          <p:nvPr>
            <p:ph type="sldNum" sz="quarter" idx="5"/>
          </p:nvPr>
        </p:nvSpPr>
        <p:spPr/>
        <p:txBody>
          <a:bodyPr/>
          <a:lstStyle/>
          <a:p>
            <a:fld id="{2CBB3D9F-6CBB-4D42-A312-F7A257ADA5DD}" type="slidenum">
              <a:rPr lang="en-IN" smtClean="0"/>
              <a:t>4</a:t>
            </a:fld>
            <a:endParaRPr lang="en-IN"/>
          </a:p>
        </p:txBody>
      </p:sp>
    </p:spTree>
    <p:extLst>
      <p:ext uri="{BB962C8B-B14F-4D97-AF65-F5344CB8AC3E}">
        <p14:creationId xmlns:p14="http://schemas.microsoft.com/office/powerpoint/2010/main" val="2574067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Implementing the SDLC helps businesses minimize risks, improve project management, and ensure that the software aligns with organizational goals. It also facilitates better communication among teams.
Image source: Microsoft 365 content library
</a:t>
            </a:r>
          </a:p>
        </p:txBody>
      </p:sp>
      <p:sp>
        <p:nvSpPr>
          <p:cNvPr id="4" name="Slide Number Placeholder 3"/>
          <p:cNvSpPr>
            <a:spLocks noGrp="1"/>
          </p:cNvSpPr>
          <p:nvPr>
            <p:ph type="sldNum" sz="quarter" idx="5"/>
          </p:nvPr>
        </p:nvSpPr>
        <p:spPr/>
        <p:txBody>
          <a:bodyPr/>
          <a:lstStyle/>
          <a:p>
            <a:fld id="{2CBB3D9F-6CBB-4D42-A312-F7A257ADA5DD}" type="slidenum">
              <a:rPr lang="en-IN" smtClean="0"/>
              <a:t>5</a:t>
            </a:fld>
            <a:endParaRPr lang="en-IN"/>
          </a:p>
        </p:txBody>
      </p:sp>
    </p:spTree>
    <p:extLst>
      <p:ext uri="{BB962C8B-B14F-4D97-AF65-F5344CB8AC3E}">
        <p14:creationId xmlns:p14="http://schemas.microsoft.com/office/powerpoint/2010/main" val="350460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Various roles are essential in the SDLC, including project managers, business analysts, developers, and quality assurance testers. Each role contributes unique skills necessary for a successful software project.
Image source: Microsoft 365 content library
</a:t>
            </a:r>
          </a:p>
        </p:txBody>
      </p:sp>
      <p:sp>
        <p:nvSpPr>
          <p:cNvPr id="4" name="Slide Number Placeholder 3"/>
          <p:cNvSpPr>
            <a:spLocks noGrp="1"/>
          </p:cNvSpPr>
          <p:nvPr>
            <p:ph type="sldNum" sz="quarter" idx="5"/>
          </p:nvPr>
        </p:nvSpPr>
        <p:spPr/>
        <p:txBody>
          <a:bodyPr/>
          <a:lstStyle/>
          <a:p>
            <a:fld id="{2CBB3D9F-6CBB-4D42-A312-F7A257ADA5DD}" type="slidenum">
              <a:rPr lang="en-IN" smtClean="0"/>
              <a:t>6</a:t>
            </a:fld>
            <a:endParaRPr lang="en-IN"/>
          </a:p>
        </p:txBody>
      </p:sp>
    </p:spTree>
    <p:extLst>
      <p:ext uri="{BB962C8B-B14F-4D97-AF65-F5344CB8AC3E}">
        <p14:creationId xmlns:p14="http://schemas.microsoft.com/office/powerpoint/2010/main" val="571454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phase focuses on collecting and analyzing the needs of stakeholders to define project goals clearly. Effective requirements gathering helps ensure the final product meets user expectations.</a:t>
            </a:r>
          </a:p>
        </p:txBody>
      </p:sp>
      <p:sp>
        <p:nvSpPr>
          <p:cNvPr id="4" name="Slide Number Placeholder 3"/>
          <p:cNvSpPr>
            <a:spLocks noGrp="1"/>
          </p:cNvSpPr>
          <p:nvPr>
            <p:ph type="sldNum" sz="quarter" idx="5"/>
          </p:nvPr>
        </p:nvSpPr>
        <p:spPr/>
        <p:txBody>
          <a:bodyPr/>
          <a:lstStyle/>
          <a:p>
            <a:fld id="{2CBB3D9F-6CBB-4D42-A312-F7A257ADA5DD}" type="slidenum">
              <a:rPr lang="en-IN" smtClean="0"/>
              <a:t>7</a:t>
            </a:fld>
            <a:endParaRPr lang="en-IN"/>
          </a:p>
        </p:txBody>
      </p:sp>
    </p:spTree>
    <p:extLst>
      <p:ext uri="{BB962C8B-B14F-4D97-AF65-F5344CB8AC3E}">
        <p14:creationId xmlns:p14="http://schemas.microsoft.com/office/powerpoint/2010/main" val="3272718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Requirements gathering involves various methods, including interviews, surveys, and workshops. This process aims to collect comprehensive information about what stakeholders expect from the software.
Image source: Microsoft 365 content library
</a:t>
            </a:r>
          </a:p>
        </p:txBody>
      </p:sp>
      <p:sp>
        <p:nvSpPr>
          <p:cNvPr id="4" name="Slide Number Placeholder 3"/>
          <p:cNvSpPr>
            <a:spLocks noGrp="1"/>
          </p:cNvSpPr>
          <p:nvPr>
            <p:ph type="sldNum" sz="quarter" idx="5"/>
          </p:nvPr>
        </p:nvSpPr>
        <p:spPr/>
        <p:txBody>
          <a:bodyPr/>
          <a:lstStyle/>
          <a:p>
            <a:fld id="{2CBB3D9F-6CBB-4D42-A312-F7A257ADA5DD}" type="slidenum">
              <a:rPr lang="en-IN" smtClean="0"/>
              <a:t>8</a:t>
            </a:fld>
            <a:endParaRPr lang="en-IN"/>
          </a:p>
        </p:txBody>
      </p:sp>
    </p:spTree>
    <p:extLst>
      <p:ext uri="{BB962C8B-B14F-4D97-AF65-F5344CB8AC3E}">
        <p14:creationId xmlns:p14="http://schemas.microsoft.com/office/powerpoint/2010/main" val="1376163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Effective techniques for requirement analysis include using use cases, user stories, and prototyping. These methods help clarify requirements and ensure that all needs are addressed.
Image source: Microsoft 365 content library
</a:t>
            </a:r>
          </a:p>
        </p:txBody>
      </p:sp>
      <p:sp>
        <p:nvSpPr>
          <p:cNvPr id="4" name="Slide Number Placeholder 3"/>
          <p:cNvSpPr>
            <a:spLocks noGrp="1"/>
          </p:cNvSpPr>
          <p:nvPr>
            <p:ph type="sldNum" sz="quarter" idx="5"/>
          </p:nvPr>
        </p:nvSpPr>
        <p:spPr/>
        <p:txBody>
          <a:bodyPr/>
          <a:lstStyle/>
          <a:p>
            <a:fld id="{2CBB3D9F-6CBB-4D42-A312-F7A257ADA5DD}" type="slidenum">
              <a:rPr lang="en-IN" smtClean="0"/>
              <a:t>9</a:t>
            </a:fld>
            <a:endParaRPr lang="en-IN"/>
          </a:p>
        </p:txBody>
      </p:sp>
    </p:spTree>
    <p:extLst>
      <p:ext uri="{BB962C8B-B14F-4D97-AF65-F5344CB8AC3E}">
        <p14:creationId xmlns:p14="http://schemas.microsoft.com/office/powerpoint/2010/main" val="294223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7/1/2025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37172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7/1/2025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19112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7/1/2025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20356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7/1/2025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0972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7/1/2025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84349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7/1/2025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003111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7/1/2025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880244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7/1/2025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46311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7/1/2025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507408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7/1/2025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654794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7/1/2025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716729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7/1/2025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4746349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846B4F-C734-C50A-5EFB-681FB25B1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320CAF-C0EA-7D6D-6816-4980D972D50E}"/>
              </a:ext>
            </a:extLst>
          </p:cNvPr>
          <p:cNvSpPr>
            <a:spLocks noGrp="1"/>
          </p:cNvSpPr>
          <p:nvPr>
            <p:ph type="ctrTitle"/>
          </p:nvPr>
        </p:nvSpPr>
        <p:spPr>
          <a:xfrm>
            <a:off x="6546870" y="1255367"/>
            <a:ext cx="4540945" cy="2724433"/>
          </a:xfrm>
        </p:spPr>
        <p:txBody>
          <a:bodyPr>
            <a:normAutofit/>
          </a:bodyPr>
          <a:lstStyle/>
          <a:p>
            <a:pPr algn="l"/>
            <a:r>
              <a:rPr lang="en-IN" sz="3100"/>
              <a:t>Navigating the Software Development Life Cycle</a:t>
            </a:r>
            <a:endParaRPr lang="en-IN" sz="3100" dirty="0"/>
          </a:p>
        </p:txBody>
      </p:sp>
      <p:sp>
        <p:nvSpPr>
          <p:cNvPr id="3" name="Subtitle 2">
            <a:extLst>
              <a:ext uri="{FF2B5EF4-FFF2-40B4-BE49-F238E27FC236}">
                <a16:creationId xmlns:a16="http://schemas.microsoft.com/office/drawing/2014/main" id="{E5075079-F0EF-9E18-3A60-E080277FB15D}"/>
              </a:ext>
            </a:extLst>
          </p:cNvPr>
          <p:cNvSpPr>
            <a:spLocks noGrp="1"/>
          </p:cNvSpPr>
          <p:nvPr>
            <p:ph type="subTitle" idx="1"/>
          </p:nvPr>
        </p:nvSpPr>
        <p:spPr>
          <a:xfrm>
            <a:off x="6546869" y="4209874"/>
            <a:ext cx="4535401" cy="1487097"/>
          </a:xfrm>
        </p:spPr>
        <p:txBody>
          <a:bodyPr>
            <a:normAutofit/>
          </a:bodyPr>
          <a:lstStyle/>
          <a:p>
            <a:pPr algn="l"/>
            <a:r>
              <a:rPr lang="en-IN" sz="2000"/>
              <a:t>Understanding SDLC and its phases for business success</a:t>
            </a:r>
          </a:p>
        </p:txBody>
      </p:sp>
      <p:pic>
        <p:nvPicPr>
          <p:cNvPr id="4" name="Picture 3" descr="Businesman drawing gears">
            <a:extLst>
              <a:ext uri="{FF2B5EF4-FFF2-40B4-BE49-F238E27FC236}">
                <a16:creationId xmlns:a16="http://schemas.microsoft.com/office/drawing/2014/main" id="{7FB37E90-88B6-42AC-BE56-7D85A5572FBC}"/>
              </a:ext>
            </a:extLst>
          </p:cNvPr>
          <p:cNvPicPr>
            <a:picLocks noChangeAspect="1"/>
          </p:cNvPicPr>
          <p:nvPr/>
        </p:nvPicPr>
        <p:blipFill>
          <a:blip r:embed="rId3"/>
          <a:srcRect l="8108" r="25662"/>
          <a:stretch>
            <a:fillRect/>
          </a:stretch>
        </p:blipFill>
        <p:spPr>
          <a:xfrm>
            <a:off x="1190113" y="1160168"/>
            <a:ext cx="4535401" cy="4536803"/>
          </a:xfrm>
          <a:prstGeom prst="rect">
            <a:avLst/>
          </a:prstGeom>
        </p:spPr>
      </p:pic>
    </p:spTree>
    <p:extLst>
      <p:ext uri="{BB962C8B-B14F-4D97-AF65-F5344CB8AC3E}">
        <p14:creationId xmlns:p14="http://schemas.microsoft.com/office/powerpoint/2010/main" val="215186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C4EA9D-83AC-0822-0A62-9D6EB3A4077B}"/>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Collaborating with Stakeholders</a:t>
            </a:r>
          </a:p>
        </p:txBody>
      </p:sp>
      <p:sp>
        <p:nvSpPr>
          <p:cNvPr id="4" name="Content Placeholder 3">
            <a:extLst>
              <a:ext uri="{FF2B5EF4-FFF2-40B4-BE49-F238E27FC236}">
                <a16:creationId xmlns:a16="http://schemas.microsoft.com/office/drawing/2014/main" id="{4E1188D1-8BA4-7C0C-48EE-661D0BD2686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en-US" sz="1400" b="1"/>
              <a:t>Importance of Collaboration</a:t>
            </a:r>
          </a:p>
          <a:p>
            <a:pPr marL="0" lvl="1" indent="0">
              <a:buNone/>
            </a:pPr>
            <a:r>
              <a:rPr lang="en-US" sz="1400"/>
              <a:t>Collaboration with stakeholders is vital to accurately gathering project requirements and achieving successful outcomes.</a:t>
            </a:r>
          </a:p>
          <a:p>
            <a:pPr marL="0" indent="0">
              <a:spcBef>
                <a:spcPts val="2500"/>
              </a:spcBef>
              <a:buNone/>
            </a:pPr>
            <a:r>
              <a:rPr lang="en-US" sz="1400" b="1"/>
              <a:t>Regular Communication</a:t>
            </a:r>
          </a:p>
          <a:p>
            <a:pPr marL="0" lvl="1" indent="0">
              <a:buNone/>
            </a:pPr>
            <a:r>
              <a:rPr lang="en-US" sz="1400"/>
              <a:t>Maintaining regular communication with stakeholders ensures alignment and clarity throughout the project lifecycle.</a:t>
            </a:r>
          </a:p>
          <a:p>
            <a:pPr marL="0" indent="0">
              <a:spcBef>
                <a:spcPts val="2500"/>
              </a:spcBef>
              <a:buNone/>
            </a:pPr>
            <a:r>
              <a:rPr lang="en-US" sz="1400" b="1"/>
              <a:t>Validation of Requirements</a:t>
            </a:r>
          </a:p>
          <a:p>
            <a:pPr marL="0" lvl="1" indent="0">
              <a:buNone/>
            </a:pPr>
            <a:r>
              <a:rPr lang="en-US" sz="1400"/>
              <a:t>Engaging stakeholders in the validation process is essential for ensuring that their needs are accurately understood.</a:t>
            </a:r>
            <a:endParaRPr lang="en-IN" sz="1400"/>
          </a:p>
        </p:txBody>
      </p:sp>
      <p:pic>
        <p:nvPicPr>
          <p:cNvPr id="5" name="Content Placeholder 4" descr="Business discussion">
            <a:extLst>
              <a:ext uri="{FF2B5EF4-FFF2-40B4-BE49-F238E27FC236}">
                <a16:creationId xmlns:a16="http://schemas.microsoft.com/office/drawing/2014/main" id="{87C4FFF0-883F-4350-BC3D-DEA74A5D4935}"/>
              </a:ext>
            </a:extLst>
          </p:cNvPr>
          <p:cNvPicPr>
            <a:picLocks noGrp="1" noChangeAspect="1"/>
          </p:cNvPicPr>
          <p:nvPr>
            <p:ph sz="half" idx="1"/>
          </p:nvPr>
        </p:nvPicPr>
        <p:blipFill>
          <a:blip r:embed="rId3"/>
          <a:srcRect l="27147" r="25682"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501356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3ACE425D-52C6-C147-C511-A830EA496342}"/>
              </a:ext>
            </a:extLst>
          </p:cNvPr>
          <p:cNvSpPr>
            <a:spLocks noGrp="1"/>
          </p:cNvSpPr>
          <p:nvPr>
            <p:ph type="ctrTitle"/>
          </p:nvPr>
        </p:nvSpPr>
        <p:spPr>
          <a:xfrm>
            <a:off x="277091" y="1814321"/>
            <a:ext cx="7772400" cy="4560920"/>
          </a:xfrm>
        </p:spPr>
        <p:txBody>
          <a:bodyPr anchor="b">
            <a:normAutofit/>
          </a:bodyPr>
          <a:lstStyle/>
          <a:p>
            <a:pPr algn="l"/>
            <a:r>
              <a:rPr lang="en-IN" sz="7400"/>
              <a:t>Information Imparting and Impact Analysis</a:t>
            </a:r>
          </a:p>
        </p:txBody>
      </p:sp>
    </p:spTree>
    <p:extLst>
      <p:ext uri="{BB962C8B-B14F-4D97-AF65-F5344CB8AC3E}">
        <p14:creationId xmlns:p14="http://schemas.microsoft.com/office/powerpoint/2010/main" val="27349489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DE8D8066-25BF-8549-96ED-EFE2C336B552}"/>
              </a:ext>
            </a:extLst>
          </p:cNvPr>
          <p:cNvSpPr>
            <a:spLocks noGrp="1"/>
          </p:cNvSpPr>
          <p:nvPr>
            <p:ph type="title"/>
          </p:nvPr>
        </p:nvSpPr>
        <p:spPr>
          <a:xfrm>
            <a:off x="612648" y="548640"/>
            <a:ext cx="4803224" cy="1298446"/>
          </a:xfrm>
        </p:spPr>
        <p:txBody>
          <a:bodyPr vert="horz" lIns="91440" tIns="45720" rIns="91440" bIns="45720" rtlCol="0" anchor="t">
            <a:normAutofit/>
          </a:bodyPr>
          <a:lstStyle/>
          <a:p>
            <a:r>
              <a:rPr lang="en-US" sz="2800" b="1" kern="1200" dirty="0">
                <a:solidFill>
                  <a:schemeClr val="tx1"/>
                </a:solidFill>
                <a:latin typeface="+mj-lt"/>
                <a:ea typeface="+mj-ea"/>
                <a:cs typeface="+mj-cs"/>
              </a:rPr>
              <a:t>Communicating Requirements to Design Team</a:t>
            </a:r>
          </a:p>
        </p:txBody>
      </p:sp>
      <p:pic>
        <p:nvPicPr>
          <p:cNvPr id="5" name="Content Placeholder 4" descr="Cog Abstract">
            <a:extLst>
              <a:ext uri="{FF2B5EF4-FFF2-40B4-BE49-F238E27FC236}">
                <a16:creationId xmlns:a16="http://schemas.microsoft.com/office/drawing/2014/main" id="{77D68243-02CA-48EE-B9B8-97BB73B818F7}"/>
              </a:ext>
            </a:extLst>
          </p:cNvPr>
          <p:cNvPicPr>
            <a:picLocks noGrp="1" noChangeAspect="1"/>
          </p:cNvPicPr>
          <p:nvPr>
            <p:ph sz="half" idx="1"/>
          </p:nvPr>
        </p:nvPicPr>
        <p:blipFill>
          <a:blip r:embed="rId3"/>
          <a:srcRect l="11214" r="16304" b="2"/>
          <a:stretch>
            <a:fillRect/>
          </a:stretch>
        </p:blipFill>
        <p:spPr>
          <a:xfrm>
            <a:off x="731521" y="2011679"/>
            <a:ext cx="4684352" cy="4297680"/>
          </a:xfrm>
          <a:prstGeom prst="rect">
            <a:avLst/>
          </a:prstGeom>
        </p:spPr>
      </p:pic>
      <p:sp>
        <p:nvSpPr>
          <p:cNvPr id="4" name="Content Placeholder 3">
            <a:extLst>
              <a:ext uri="{FF2B5EF4-FFF2-40B4-BE49-F238E27FC236}">
                <a16:creationId xmlns:a16="http://schemas.microsoft.com/office/drawing/2014/main" id="{21614C39-9A12-7185-CAB2-A835323B59C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28520" y="548637"/>
            <a:ext cx="5546770" cy="5760723"/>
          </a:xfrm>
        </p:spPr>
        <p:txBody>
          <a:bodyPr>
            <a:normAutofit/>
          </a:bodyPr>
          <a:lstStyle/>
          <a:p>
            <a:pPr marL="0" indent="0">
              <a:spcBef>
                <a:spcPts val="2500"/>
              </a:spcBef>
              <a:buNone/>
            </a:pPr>
            <a:r>
              <a:rPr lang="en-US" sz="1400" b="1"/>
              <a:t>Importance of Clear Communication</a:t>
            </a:r>
          </a:p>
          <a:p>
            <a:pPr marL="0" lvl="1" indent="0">
              <a:buNone/>
            </a:pPr>
            <a:r>
              <a:rPr lang="en-US" sz="1400"/>
              <a:t>Effective communication ensures that all requirements are understood and reduces the potential for errors in design.</a:t>
            </a:r>
          </a:p>
          <a:p>
            <a:pPr marL="0" indent="0">
              <a:spcBef>
                <a:spcPts val="2500"/>
              </a:spcBef>
              <a:buNone/>
            </a:pPr>
            <a:r>
              <a:rPr lang="en-US" sz="1400" b="1"/>
              <a:t>Documentation Practices</a:t>
            </a:r>
          </a:p>
          <a:p>
            <a:pPr marL="0" lvl="1" indent="0">
              <a:buNone/>
            </a:pPr>
            <a:r>
              <a:rPr lang="en-US" sz="1400"/>
              <a:t>Thorough documentation helps in outlining requirements and serves as a reference for the design team throughout the project.</a:t>
            </a:r>
          </a:p>
          <a:p>
            <a:pPr marL="0" indent="0">
              <a:spcBef>
                <a:spcPts val="2500"/>
              </a:spcBef>
              <a:buNone/>
            </a:pPr>
            <a:r>
              <a:rPr lang="en-US" sz="1400" b="1"/>
              <a:t>Workshops and Collaboration</a:t>
            </a:r>
          </a:p>
          <a:p>
            <a:pPr marL="0" lvl="1" indent="0">
              <a:buNone/>
            </a:pPr>
            <a:r>
              <a:rPr lang="en-US" sz="1400"/>
              <a:t>Workshops facilitate active participation and allow team members to discuss and clarify requirements effectively.</a:t>
            </a:r>
          </a:p>
          <a:p>
            <a:pPr marL="0" indent="0">
              <a:spcBef>
                <a:spcPts val="2500"/>
              </a:spcBef>
              <a:buNone/>
            </a:pPr>
            <a:r>
              <a:rPr lang="en-US" sz="1400" b="1"/>
              <a:t>Regular Updates</a:t>
            </a:r>
          </a:p>
          <a:p>
            <a:pPr marL="0" lvl="1" indent="0">
              <a:buNone/>
            </a:pPr>
            <a:r>
              <a:rPr lang="en-US" sz="1400"/>
              <a:t>Providing regular updates keeps the design team informed of any changes, ensuring alignment throughout the project.</a:t>
            </a:r>
            <a:endParaRPr lang="en-IN" sz="1400"/>
          </a:p>
        </p:txBody>
      </p:sp>
    </p:spTree>
    <p:extLst>
      <p:ext uri="{BB962C8B-B14F-4D97-AF65-F5344CB8AC3E}">
        <p14:creationId xmlns:p14="http://schemas.microsoft.com/office/powerpoint/2010/main" val="3886289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44773E-2288-F330-AC3C-35D6D957ACE5}"/>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Conducting Impact Analysis</a:t>
            </a:r>
          </a:p>
        </p:txBody>
      </p:sp>
      <p:pic>
        <p:nvPicPr>
          <p:cNvPr id="5" name="Content Placeholder 4" descr="Female drawing flow chart">
            <a:extLst>
              <a:ext uri="{FF2B5EF4-FFF2-40B4-BE49-F238E27FC236}">
                <a16:creationId xmlns:a16="http://schemas.microsoft.com/office/drawing/2014/main" id="{B0BAA450-B1D7-432D-9F15-ED129659CFE7}"/>
              </a:ext>
            </a:extLst>
          </p:cNvPr>
          <p:cNvPicPr>
            <a:picLocks noGrp="1" noChangeAspect="1"/>
          </p:cNvPicPr>
          <p:nvPr>
            <p:ph sz="half" idx="1"/>
          </p:nvPr>
        </p:nvPicPr>
        <p:blipFill>
          <a:blip r:embed="rId3"/>
          <a:srcRect l="24869" r="28234" b="2"/>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38D07C75-2D92-AD5A-ED52-4008ECD4285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a:t>Assessing Changes</a:t>
            </a:r>
          </a:p>
          <a:p>
            <a:pPr marL="0" lvl="1" indent="0">
              <a:buNone/>
            </a:pPr>
            <a:r>
              <a:rPr lang="en-US" sz="1400"/>
              <a:t>Impact analysis requires evaluating how changes in requirements can influence the project's scope and deliverables.</a:t>
            </a:r>
          </a:p>
          <a:p>
            <a:pPr marL="0" indent="0">
              <a:spcBef>
                <a:spcPts val="2500"/>
              </a:spcBef>
              <a:buNone/>
            </a:pPr>
            <a:r>
              <a:rPr lang="en-US" sz="1400" b="1"/>
              <a:t>Identifying Risks</a:t>
            </a:r>
          </a:p>
          <a:p>
            <a:pPr marL="0" lvl="1" indent="0">
              <a:buNone/>
            </a:pPr>
            <a:r>
              <a:rPr lang="en-US" sz="1400"/>
              <a:t>This analysis helps identify potential risks associated with changes, allowing teams to proactively manage them.</a:t>
            </a:r>
          </a:p>
          <a:p>
            <a:pPr marL="0" indent="0">
              <a:spcBef>
                <a:spcPts val="2500"/>
              </a:spcBef>
              <a:buNone/>
            </a:pPr>
            <a:r>
              <a:rPr lang="en-US" sz="1400" b="1"/>
              <a:t>Informed Decision-Making</a:t>
            </a:r>
          </a:p>
          <a:p>
            <a:pPr marL="0" lvl="1" indent="0">
              <a:buNone/>
            </a:pPr>
            <a:r>
              <a:rPr lang="en-US" sz="1400"/>
              <a:t>The outcomes of impact analysis inform decision-making processes, ensuring that project adjustments are made strategically.</a:t>
            </a:r>
            <a:endParaRPr lang="en-IN" sz="1400"/>
          </a:p>
        </p:txBody>
      </p:sp>
    </p:spTree>
    <p:extLst>
      <p:ext uri="{BB962C8B-B14F-4D97-AF65-F5344CB8AC3E}">
        <p14:creationId xmlns:p14="http://schemas.microsoft.com/office/powerpoint/2010/main" val="3100804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D1C8B9-F926-835A-BCDE-DFA57700E598}"/>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Managing Changes and Risks</a:t>
            </a:r>
          </a:p>
        </p:txBody>
      </p:sp>
      <p:sp>
        <p:nvSpPr>
          <p:cNvPr id="4" name="Content Placeholder 3">
            <a:extLst>
              <a:ext uri="{FF2B5EF4-FFF2-40B4-BE49-F238E27FC236}">
                <a16:creationId xmlns:a16="http://schemas.microsoft.com/office/drawing/2014/main" id="{6F1A3944-7BA2-6B6D-727D-71CC0597748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en-US" sz="1400" b="1"/>
              <a:t>Importance of Change Management</a:t>
            </a:r>
          </a:p>
          <a:p>
            <a:pPr marL="0" lvl="1" indent="0">
              <a:buNone/>
            </a:pPr>
            <a:r>
              <a:rPr lang="en-US" sz="1400"/>
              <a:t>Effective change management is critical for adapting to new requirements within the Software Development Life Cycle (SDLC).</a:t>
            </a:r>
          </a:p>
          <a:p>
            <a:pPr marL="0" indent="0">
              <a:spcBef>
                <a:spcPts val="2500"/>
              </a:spcBef>
              <a:buNone/>
            </a:pPr>
            <a:r>
              <a:rPr lang="en-US" sz="1400" b="1"/>
              <a:t>Risk Minimization Strategies</a:t>
            </a:r>
          </a:p>
          <a:p>
            <a:pPr marL="0" lvl="1" indent="0">
              <a:buNone/>
            </a:pPr>
            <a:r>
              <a:rPr lang="en-US" sz="1400"/>
              <a:t>Implementing strategies to minimize risks ensures that project disruptions are kept to a minimum during development.</a:t>
            </a:r>
          </a:p>
          <a:p>
            <a:pPr marL="0" indent="0">
              <a:spcBef>
                <a:spcPts val="2500"/>
              </a:spcBef>
              <a:buNone/>
            </a:pPr>
            <a:r>
              <a:rPr lang="en-US" sz="1400" b="1"/>
              <a:t>Adapting to New Requirements</a:t>
            </a:r>
          </a:p>
          <a:p>
            <a:pPr marL="0" lvl="1" indent="0">
              <a:buNone/>
            </a:pPr>
            <a:r>
              <a:rPr lang="en-US" sz="1400"/>
              <a:t>Establishing a robust process allows teams to swiftly adapt to changing project requirements without compromising quality.</a:t>
            </a:r>
            <a:endParaRPr lang="en-IN" sz="1400"/>
          </a:p>
        </p:txBody>
      </p:sp>
      <p:pic>
        <p:nvPicPr>
          <p:cNvPr id="5" name="Content Placeholder 4" descr="Risk management plan">
            <a:extLst>
              <a:ext uri="{FF2B5EF4-FFF2-40B4-BE49-F238E27FC236}">
                <a16:creationId xmlns:a16="http://schemas.microsoft.com/office/drawing/2014/main" id="{E44BC1ED-9E29-4243-8158-79FB903D4C9C}"/>
              </a:ext>
            </a:extLst>
          </p:cNvPr>
          <p:cNvPicPr>
            <a:picLocks noGrp="1" noChangeAspect="1"/>
          </p:cNvPicPr>
          <p:nvPr>
            <p:ph sz="half" idx="1"/>
          </p:nvPr>
        </p:nvPicPr>
        <p:blipFill>
          <a:blip r:embed="rId3"/>
          <a:srcRect l="12687" r="34313"/>
          <a:stretch>
            <a:fillRect/>
          </a:stretch>
        </p:blipFill>
        <p:spPr>
          <a:xfrm>
            <a:off x="7345680" y="10"/>
            <a:ext cx="4846320" cy="6857990"/>
          </a:xfrm>
          <a:prstGeom prst="rect">
            <a:avLst/>
          </a:prstGeom>
        </p:spPr>
      </p:pic>
    </p:spTree>
    <p:extLst>
      <p:ext uri="{BB962C8B-B14F-4D97-AF65-F5344CB8AC3E}">
        <p14:creationId xmlns:p14="http://schemas.microsoft.com/office/powerpoint/2010/main" val="32152452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B3687B39-DCFA-ABDA-7121-B499517D73DF}"/>
              </a:ext>
            </a:extLst>
          </p:cNvPr>
          <p:cNvSpPr>
            <a:spLocks noGrp="1"/>
          </p:cNvSpPr>
          <p:nvPr>
            <p:ph type="ctrTitle"/>
          </p:nvPr>
        </p:nvSpPr>
        <p:spPr>
          <a:xfrm>
            <a:off x="277091" y="1814321"/>
            <a:ext cx="7772400" cy="4560920"/>
          </a:xfrm>
        </p:spPr>
        <p:txBody>
          <a:bodyPr anchor="b">
            <a:normAutofit/>
          </a:bodyPr>
          <a:lstStyle/>
          <a:p>
            <a:pPr algn="l"/>
            <a:r>
              <a:rPr lang="en-IN" sz="7400"/>
              <a:t>Design Phases: High-Level and Low-Level Design</a:t>
            </a:r>
          </a:p>
        </p:txBody>
      </p:sp>
    </p:spTree>
    <p:extLst>
      <p:ext uri="{BB962C8B-B14F-4D97-AF65-F5344CB8AC3E}">
        <p14:creationId xmlns:p14="http://schemas.microsoft.com/office/powerpoint/2010/main" val="28958523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37FDF4-33D8-348D-3670-54598B18AC62}"/>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High-Level Design: Creating Architecture</a:t>
            </a:r>
          </a:p>
        </p:txBody>
      </p:sp>
      <p:sp>
        <p:nvSpPr>
          <p:cNvPr id="4" name="Content Placeholder 3">
            <a:extLst>
              <a:ext uri="{FF2B5EF4-FFF2-40B4-BE49-F238E27FC236}">
                <a16:creationId xmlns:a16="http://schemas.microsoft.com/office/drawing/2014/main" id="{F38FBA9B-FE64-4748-F39A-18CAC19941A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en-US" sz="1400" b="1"/>
              <a:t>Overview of System Architecture</a:t>
            </a:r>
          </a:p>
          <a:p>
            <a:pPr marL="0" lvl="1" indent="0">
              <a:buNone/>
            </a:pPr>
            <a:r>
              <a:rPr lang="en-US" sz="1400"/>
              <a:t>High-level design emphasizes the overall architecture of the system, illustrating the foundational components and their interactions.</a:t>
            </a:r>
          </a:p>
          <a:p>
            <a:pPr marL="0" indent="0">
              <a:spcBef>
                <a:spcPts val="2500"/>
              </a:spcBef>
              <a:buNone/>
            </a:pPr>
            <a:r>
              <a:rPr lang="en-US" sz="1400" b="1"/>
              <a:t>Defining Components</a:t>
            </a:r>
          </a:p>
          <a:p>
            <a:pPr marL="0" lvl="1" indent="0">
              <a:buNone/>
            </a:pPr>
            <a:r>
              <a:rPr lang="en-US" sz="1400"/>
              <a:t>This phase involves defining each component's role and how they contribute to the system's functionality and overall goals.</a:t>
            </a:r>
          </a:p>
          <a:p>
            <a:pPr marL="0" indent="0">
              <a:spcBef>
                <a:spcPts val="2500"/>
              </a:spcBef>
              <a:buNone/>
            </a:pPr>
            <a:r>
              <a:rPr lang="en-US" sz="1400" b="1"/>
              <a:t>Interaction Between Components</a:t>
            </a:r>
          </a:p>
          <a:p>
            <a:pPr marL="0" lvl="1" indent="0">
              <a:buNone/>
            </a:pPr>
            <a:r>
              <a:rPr lang="en-US" sz="1400"/>
              <a:t>Understanding how components interact is crucial for ensuring the system meets its requirements effectively and efficiently.</a:t>
            </a:r>
            <a:endParaRPr lang="en-IN" sz="1400"/>
          </a:p>
        </p:txBody>
      </p:sp>
      <p:pic>
        <p:nvPicPr>
          <p:cNvPr id="5" name="Content Placeholder 4" descr="Global communication and collaboration intricately involving electronic ropes and keys through social networking of smart phones equipped with AI.">
            <a:extLst>
              <a:ext uri="{FF2B5EF4-FFF2-40B4-BE49-F238E27FC236}">
                <a16:creationId xmlns:a16="http://schemas.microsoft.com/office/drawing/2014/main" id="{88636E3D-A3D7-4153-BE37-E3D538F65102}"/>
              </a:ext>
            </a:extLst>
          </p:cNvPr>
          <p:cNvPicPr>
            <a:picLocks noGrp="1" noChangeAspect="1"/>
          </p:cNvPicPr>
          <p:nvPr>
            <p:ph sz="half" idx="1"/>
          </p:nvPr>
        </p:nvPicPr>
        <p:blipFill>
          <a:blip r:embed="rId3"/>
          <a:srcRect l="30284" r="22545"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371598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CA6986-0A09-918E-A230-498706B3A60C}"/>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Low-Level Design: Detailed Specifications</a:t>
            </a:r>
          </a:p>
        </p:txBody>
      </p:sp>
      <p:pic>
        <p:nvPicPr>
          <p:cNvPr id="5" name="Content Placeholder 4" descr="Retro abstract computer graphical interface with text, glitches and Unicode graphical widgets.">
            <a:extLst>
              <a:ext uri="{FF2B5EF4-FFF2-40B4-BE49-F238E27FC236}">
                <a16:creationId xmlns:a16="http://schemas.microsoft.com/office/drawing/2014/main" id="{CDEBD041-929C-4534-A017-D540A4DBF1AD}"/>
              </a:ext>
            </a:extLst>
          </p:cNvPr>
          <p:cNvPicPr>
            <a:picLocks noGrp="1" noChangeAspect="1"/>
          </p:cNvPicPr>
          <p:nvPr>
            <p:ph sz="half" idx="1"/>
          </p:nvPr>
        </p:nvPicPr>
        <p:blipFill>
          <a:blip r:embed="rId3"/>
          <a:srcRect l="24570" r="45179"/>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545B9B86-F81B-2E3A-D42E-B4AB502AD1B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a:t>Component Specifications</a:t>
            </a:r>
          </a:p>
          <a:p>
            <a:pPr marL="0" lvl="1" indent="0">
              <a:buNone/>
            </a:pPr>
            <a:r>
              <a:rPr lang="en-US" sz="1400"/>
              <a:t>Low-level design requires detailed specifications for each software component to ensure clarity and consistency during development.</a:t>
            </a:r>
          </a:p>
          <a:p>
            <a:pPr marL="0" indent="0">
              <a:spcBef>
                <a:spcPts val="2500"/>
              </a:spcBef>
              <a:buNone/>
            </a:pPr>
            <a:r>
              <a:rPr lang="en-US" sz="1400" b="1"/>
              <a:t>Algorithms and Data Structures</a:t>
            </a:r>
          </a:p>
          <a:p>
            <a:pPr marL="0" lvl="1" indent="0">
              <a:buNone/>
            </a:pPr>
            <a:r>
              <a:rPr lang="en-US" sz="1400"/>
              <a:t>Defining algorithms and data structures is crucial in low-level design, as they dictate the functionality and efficiency of the software.</a:t>
            </a:r>
          </a:p>
          <a:p>
            <a:pPr marL="0" indent="0">
              <a:spcBef>
                <a:spcPts val="2500"/>
              </a:spcBef>
              <a:buNone/>
            </a:pPr>
            <a:r>
              <a:rPr lang="en-US" sz="1400" b="1"/>
              <a:t>Interfaces for Developers</a:t>
            </a:r>
          </a:p>
          <a:p>
            <a:pPr marL="0" lvl="1" indent="0">
              <a:buNone/>
            </a:pPr>
            <a:r>
              <a:rPr lang="en-US" sz="1400"/>
              <a:t>Creating clear interfaces helps guide developers in the implementation process, ensuring seamless integration between components.</a:t>
            </a:r>
            <a:endParaRPr lang="en-IN" sz="1400"/>
          </a:p>
        </p:txBody>
      </p:sp>
    </p:spTree>
    <p:extLst>
      <p:ext uri="{BB962C8B-B14F-4D97-AF65-F5344CB8AC3E}">
        <p14:creationId xmlns:p14="http://schemas.microsoft.com/office/powerpoint/2010/main" val="3901022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E45DB4-5E12-2F3D-57B6-E1924B30BBCF}"/>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300" b="1" kern="1200" dirty="0">
                <a:solidFill>
                  <a:schemeClr val="tx1"/>
                </a:solidFill>
                <a:latin typeface="+mj-lt"/>
                <a:ea typeface="+mj-ea"/>
                <a:cs typeface="+mj-cs"/>
              </a:rPr>
              <a:t>Ensuring Design Alignment with Requirements</a:t>
            </a:r>
          </a:p>
        </p:txBody>
      </p:sp>
      <p:pic>
        <p:nvPicPr>
          <p:cNvPr id="5" name="Content Placeholder 4" descr="People at the meeting desk">
            <a:extLst>
              <a:ext uri="{FF2B5EF4-FFF2-40B4-BE49-F238E27FC236}">
                <a16:creationId xmlns:a16="http://schemas.microsoft.com/office/drawing/2014/main" id="{89086BB1-E312-4DAA-895D-EAB2BF630B7D}"/>
              </a:ext>
            </a:extLst>
          </p:cNvPr>
          <p:cNvPicPr>
            <a:picLocks noGrp="1" noChangeAspect="1"/>
          </p:cNvPicPr>
          <p:nvPr>
            <p:ph sz="half" idx="1"/>
          </p:nvPr>
        </p:nvPicPr>
        <p:blipFill>
          <a:blip r:embed="rId3"/>
          <a:srcRect l="25635" r="34090"/>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B4E9C160-4352-5534-33FE-15E7518134C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a:t>Importance of Design Alignment</a:t>
            </a:r>
          </a:p>
          <a:p>
            <a:pPr marL="0" lvl="1" indent="0">
              <a:buNone/>
            </a:pPr>
            <a:r>
              <a:rPr lang="en-US" sz="1400"/>
              <a:t>Ensuring design alignment with requirements is critical to delivering a successful project that meets stakeholders' expectations.</a:t>
            </a:r>
          </a:p>
          <a:p>
            <a:pPr marL="0" indent="0">
              <a:spcBef>
                <a:spcPts val="2500"/>
              </a:spcBef>
              <a:buNone/>
            </a:pPr>
            <a:r>
              <a:rPr lang="en-US" sz="1400" b="1"/>
              <a:t>Regular Reviews</a:t>
            </a:r>
          </a:p>
          <a:p>
            <a:pPr marL="0" lvl="1" indent="0">
              <a:buNone/>
            </a:pPr>
            <a:r>
              <a:rPr lang="en-US" sz="1400"/>
              <a:t>Conducting regular reviews throughout the design process ensures ongoing alignment with project goals and requirements.</a:t>
            </a:r>
          </a:p>
          <a:p>
            <a:pPr marL="0" indent="0">
              <a:spcBef>
                <a:spcPts val="2500"/>
              </a:spcBef>
              <a:buNone/>
            </a:pPr>
            <a:r>
              <a:rPr lang="en-US" sz="1400" b="1"/>
              <a:t>Feedback Loops</a:t>
            </a:r>
          </a:p>
          <a:p>
            <a:pPr marL="0" lvl="1" indent="0">
              <a:buNone/>
            </a:pPr>
            <a:r>
              <a:rPr lang="en-US" sz="1400"/>
              <a:t>Incorporating feedback loops allows for continuous improvement of the design, adapting to changing requirements and insights.</a:t>
            </a:r>
            <a:endParaRPr lang="en-IN" sz="1400"/>
          </a:p>
        </p:txBody>
      </p:sp>
    </p:spTree>
    <p:extLst>
      <p:ext uri="{BB962C8B-B14F-4D97-AF65-F5344CB8AC3E}">
        <p14:creationId xmlns:p14="http://schemas.microsoft.com/office/powerpoint/2010/main" val="1424858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1FA338BB-88F4-E5B2-FB23-5DC63B865A45}"/>
              </a:ext>
            </a:extLst>
          </p:cNvPr>
          <p:cNvSpPr>
            <a:spLocks noGrp="1"/>
          </p:cNvSpPr>
          <p:nvPr>
            <p:ph type="ctrTitle"/>
          </p:nvPr>
        </p:nvSpPr>
        <p:spPr>
          <a:xfrm>
            <a:off x="277091" y="1814321"/>
            <a:ext cx="7772400" cy="4560920"/>
          </a:xfrm>
        </p:spPr>
        <p:txBody>
          <a:bodyPr anchor="b">
            <a:normAutofit/>
          </a:bodyPr>
          <a:lstStyle/>
          <a:p>
            <a:pPr algn="l"/>
            <a:r>
              <a:rPr lang="en-IN" sz="7400"/>
              <a:t>Technical Breakdown and Development Preparation</a:t>
            </a:r>
          </a:p>
        </p:txBody>
      </p:sp>
    </p:spTree>
    <p:extLst>
      <p:ext uri="{BB962C8B-B14F-4D97-AF65-F5344CB8AC3E}">
        <p14:creationId xmlns:p14="http://schemas.microsoft.com/office/powerpoint/2010/main" val="24324286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1DD5BE-59BF-5D84-71B9-7A6A8DC775E8}"/>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Agenda for SDLC Overview</a:t>
            </a:r>
          </a:p>
        </p:txBody>
      </p:sp>
      <p:sp>
        <p:nvSpPr>
          <p:cNvPr id="4" name="Content Placeholder 3">
            <a:extLst>
              <a:ext uri="{FF2B5EF4-FFF2-40B4-BE49-F238E27FC236}">
                <a16:creationId xmlns:a16="http://schemas.microsoft.com/office/drawing/2014/main" id="{D9BBAB61-328C-463D-31EE-139FC1ECA11D}"/>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612647" y="2212848"/>
            <a:ext cx="6035041" cy="4096512"/>
          </a:xfrm>
        </p:spPr>
        <p:txBody>
          <a:bodyPr vert="horz" lIns="91440" tIns="45720" rIns="91440" bIns="45720" rtlCol="0">
            <a:normAutofit/>
          </a:bodyPr>
          <a:lstStyle/>
          <a:p>
            <a:r>
              <a:rPr lang="en-US" sz="1800"/>
              <a:t>Understanding the Software Development Life Cycle (SDLC)</a:t>
            </a:r>
          </a:p>
          <a:p>
            <a:r>
              <a:rPr lang="en-US" sz="1800"/>
              <a:t>Requirements Gathering and Analysis</a:t>
            </a:r>
          </a:p>
          <a:p>
            <a:r>
              <a:rPr lang="en-US" sz="1800"/>
              <a:t>Information Imparting and Impact Analysis</a:t>
            </a:r>
          </a:p>
          <a:p>
            <a:r>
              <a:rPr lang="en-US" sz="1800"/>
              <a:t>Design Phases: High-Level and Low-Level Design</a:t>
            </a:r>
          </a:p>
          <a:p>
            <a:r>
              <a:rPr lang="en-US" sz="1800"/>
              <a:t>Technical Breakdown and Development Preparation</a:t>
            </a:r>
          </a:p>
          <a:p>
            <a:r>
              <a:rPr lang="en-US" sz="1800"/>
              <a:t>Development and Testing</a:t>
            </a:r>
          </a:p>
          <a:p>
            <a:r>
              <a:rPr lang="en-US" sz="1800"/>
              <a:t>Deployment and Production Release</a:t>
            </a:r>
          </a:p>
        </p:txBody>
      </p:sp>
      <p:pic>
        <p:nvPicPr>
          <p:cNvPr id="5" name="Content Placeholder 4" descr="Person writing on a notepad">
            <a:extLst>
              <a:ext uri="{FF2B5EF4-FFF2-40B4-BE49-F238E27FC236}">
                <a16:creationId xmlns:a16="http://schemas.microsoft.com/office/drawing/2014/main" id="{B0AE6EDD-5581-46D1-B33E-774A4285A4A4}"/>
              </a:ext>
            </a:extLst>
          </p:cNvPr>
          <p:cNvPicPr>
            <a:picLocks noGrp="1" noChangeAspect="1"/>
          </p:cNvPicPr>
          <p:nvPr>
            <p:ph sz="half" idx="1"/>
          </p:nvPr>
        </p:nvPicPr>
        <p:blipFill>
          <a:blip r:embed="rId3"/>
          <a:srcRect l="26943" r="17053"/>
          <a:stretch>
            <a:fillRect/>
          </a:stretch>
        </p:blipFill>
        <p:spPr>
          <a:xfrm>
            <a:off x="7345680" y="10"/>
            <a:ext cx="4846320" cy="6857990"/>
          </a:xfrm>
          <a:prstGeom prst="rect">
            <a:avLst/>
          </a:prstGeom>
        </p:spPr>
      </p:pic>
    </p:spTree>
    <p:extLst>
      <p:ext uri="{BB962C8B-B14F-4D97-AF65-F5344CB8AC3E}">
        <p14:creationId xmlns:p14="http://schemas.microsoft.com/office/powerpoint/2010/main" val="13684104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185CE7-B232-A706-8330-5125FC147B72}"/>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Technical Refinement for Development Team</a:t>
            </a:r>
          </a:p>
        </p:txBody>
      </p:sp>
      <p:sp>
        <p:nvSpPr>
          <p:cNvPr id="4" name="Content Placeholder 3">
            <a:extLst>
              <a:ext uri="{FF2B5EF4-FFF2-40B4-BE49-F238E27FC236}">
                <a16:creationId xmlns:a16="http://schemas.microsoft.com/office/drawing/2014/main" id="{A82E7AB1-4594-3907-3216-38EC5102609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en-US" sz="1400" b="1"/>
              <a:t>Clarifying Project Aspects</a:t>
            </a:r>
          </a:p>
          <a:p>
            <a:pPr marL="0" lvl="1" indent="0">
              <a:buNone/>
            </a:pPr>
            <a:r>
              <a:rPr lang="en-US" sz="1400"/>
              <a:t>Technical refinement is essential for clarifying the project's technical requirements and expectations before development begins.</a:t>
            </a:r>
          </a:p>
          <a:p>
            <a:pPr marL="0" indent="0">
              <a:spcBef>
                <a:spcPts val="2500"/>
              </a:spcBef>
              <a:buNone/>
            </a:pPr>
            <a:r>
              <a:rPr lang="en-US" sz="1400" b="1"/>
              <a:t>Developer Resources</a:t>
            </a:r>
          </a:p>
          <a:p>
            <a:pPr marL="0" lvl="1" indent="0">
              <a:buNone/>
            </a:pPr>
            <a:r>
              <a:rPr lang="en-US" sz="1400"/>
              <a:t>Ensuring that developers have the necessary resources, tools, and knowledge is critical to the success of the project.</a:t>
            </a:r>
          </a:p>
          <a:p>
            <a:pPr marL="0" indent="0">
              <a:spcBef>
                <a:spcPts val="2500"/>
              </a:spcBef>
              <a:buNone/>
            </a:pPr>
            <a:r>
              <a:rPr lang="en-US" sz="1400" b="1"/>
              <a:t>Understanding the Requirements</a:t>
            </a:r>
          </a:p>
          <a:p>
            <a:pPr marL="0" lvl="1" indent="0">
              <a:buNone/>
            </a:pPr>
            <a:r>
              <a:rPr lang="en-US" sz="1400"/>
              <a:t>A comprehensive understanding of the technical requirements helps developers to execute tasks efficiently and effectively.</a:t>
            </a:r>
            <a:endParaRPr lang="en-IN" sz="1400"/>
          </a:p>
        </p:txBody>
      </p:sp>
      <p:pic>
        <p:nvPicPr>
          <p:cNvPr id="5" name="Content Placeholder 4" descr="Group of architecture students are preparing for an exam in an apartment.Group of students study at home. Learning and preparing for university exam.">
            <a:extLst>
              <a:ext uri="{FF2B5EF4-FFF2-40B4-BE49-F238E27FC236}">
                <a16:creationId xmlns:a16="http://schemas.microsoft.com/office/drawing/2014/main" id="{97392D85-D29E-4A98-97CC-68750E884DCB}"/>
              </a:ext>
            </a:extLst>
          </p:cNvPr>
          <p:cNvPicPr>
            <a:picLocks noGrp="1" noChangeAspect="1"/>
          </p:cNvPicPr>
          <p:nvPr>
            <p:ph sz="half" idx="1"/>
          </p:nvPr>
        </p:nvPicPr>
        <p:blipFill>
          <a:blip r:embed="rId3"/>
          <a:srcRect l="28442" r="24388"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771051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E1AF6-2127-0D8B-A435-B5CD36BB9B5C}"/>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Breaking Down Requirements Into Tasks</a:t>
            </a:r>
          </a:p>
        </p:txBody>
      </p:sp>
      <p:sp>
        <p:nvSpPr>
          <p:cNvPr id="4" name="Content Placeholder 3">
            <a:extLst>
              <a:ext uri="{FF2B5EF4-FFF2-40B4-BE49-F238E27FC236}">
                <a16:creationId xmlns:a16="http://schemas.microsoft.com/office/drawing/2014/main" id="{4397CDAA-91AB-058B-6E9E-1E944044FE0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en-US" sz="1400" b="1"/>
              <a:t>Enhanced Project Management</a:t>
            </a:r>
          </a:p>
          <a:p>
            <a:pPr marL="0" lvl="1" indent="0">
              <a:buNone/>
            </a:pPr>
            <a:r>
              <a:rPr lang="en-US" sz="1400"/>
              <a:t>Breaking down requirements improves project management by allowing teams to focus on individual tasks effectively.</a:t>
            </a:r>
          </a:p>
          <a:p>
            <a:pPr marL="0" indent="0">
              <a:spcBef>
                <a:spcPts val="2500"/>
              </a:spcBef>
              <a:buNone/>
            </a:pPr>
            <a:r>
              <a:rPr lang="en-US" sz="1400" b="1"/>
              <a:t>Progress Tracking</a:t>
            </a:r>
          </a:p>
          <a:p>
            <a:pPr marL="0" lvl="1" indent="0">
              <a:buNone/>
            </a:pPr>
            <a:r>
              <a:rPr lang="en-US" sz="1400"/>
              <a:t>Dividing requirements into tasks enables better tracking of progress and milestones throughout the development process.</a:t>
            </a:r>
          </a:p>
          <a:p>
            <a:pPr marL="0" indent="0">
              <a:spcBef>
                <a:spcPts val="2500"/>
              </a:spcBef>
              <a:buNone/>
            </a:pPr>
            <a:r>
              <a:rPr lang="en-US" sz="1400" b="1"/>
              <a:t>Timely Delivery</a:t>
            </a:r>
          </a:p>
          <a:p>
            <a:pPr marL="0" lvl="1" indent="0">
              <a:buNone/>
            </a:pPr>
            <a:r>
              <a:rPr lang="en-US" sz="1400"/>
              <a:t>A clear task breakdown helps ensure that deliverables are completed on time and meet project deadlines.</a:t>
            </a:r>
            <a:endParaRPr lang="en-IN" sz="1400"/>
          </a:p>
        </p:txBody>
      </p:sp>
      <p:pic>
        <p:nvPicPr>
          <p:cNvPr id="5" name="Content Placeholder 4" descr="Woman drawing navy flowchart on white background">
            <a:extLst>
              <a:ext uri="{FF2B5EF4-FFF2-40B4-BE49-F238E27FC236}">
                <a16:creationId xmlns:a16="http://schemas.microsoft.com/office/drawing/2014/main" id="{FD433E34-CCC5-49A7-AC30-23E69E0CA468}"/>
              </a:ext>
            </a:extLst>
          </p:cNvPr>
          <p:cNvPicPr>
            <a:picLocks noGrp="1" noChangeAspect="1"/>
          </p:cNvPicPr>
          <p:nvPr>
            <p:ph sz="half" idx="1"/>
          </p:nvPr>
        </p:nvPicPr>
        <p:blipFill>
          <a:blip r:embed="rId3"/>
          <a:srcRect l="21458" r="19713" b="2"/>
          <a:stretch>
            <a:fillRect/>
          </a:stretch>
        </p:blipFill>
        <p:spPr>
          <a:xfrm>
            <a:off x="7345680" y="10"/>
            <a:ext cx="4846320" cy="6857990"/>
          </a:xfrm>
          <a:prstGeom prst="rect">
            <a:avLst/>
          </a:prstGeom>
        </p:spPr>
      </p:pic>
    </p:spTree>
    <p:extLst>
      <p:ext uri="{BB962C8B-B14F-4D97-AF65-F5344CB8AC3E}">
        <p14:creationId xmlns:p14="http://schemas.microsoft.com/office/powerpoint/2010/main" val="2745696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A8B60B-7BD6-C99A-34B6-5E488AAF8368}"/>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Estimating Development Time and Resources</a:t>
            </a:r>
          </a:p>
        </p:txBody>
      </p:sp>
      <p:sp>
        <p:nvSpPr>
          <p:cNvPr id="4" name="Content Placeholder 3">
            <a:extLst>
              <a:ext uri="{FF2B5EF4-FFF2-40B4-BE49-F238E27FC236}">
                <a16:creationId xmlns:a16="http://schemas.microsoft.com/office/drawing/2014/main" id="{FCA09D15-EB15-F076-ED71-DF2723BED59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en-US" sz="1400" b="1"/>
              <a:t>Importance of Accurate Estimation</a:t>
            </a:r>
          </a:p>
          <a:p>
            <a:pPr marL="0" lvl="1" indent="0">
              <a:buNone/>
            </a:pPr>
            <a:r>
              <a:rPr lang="en-US" sz="1400"/>
              <a:t>Accurate estimation of development time ensures that projects are completed on schedule and within budget.</a:t>
            </a:r>
          </a:p>
          <a:p>
            <a:pPr marL="0" indent="0">
              <a:spcBef>
                <a:spcPts val="2500"/>
              </a:spcBef>
              <a:buNone/>
            </a:pPr>
            <a:r>
              <a:rPr lang="en-US" sz="1400" b="1"/>
              <a:t>Methods for Estimation</a:t>
            </a:r>
          </a:p>
          <a:p>
            <a:pPr marL="0" lvl="1" indent="0">
              <a:buNone/>
            </a:pPr>
            <a:r>
              <a:rPr lang="en-US" sz="1400"/>
              <a:t>Various methods such as expert judgment, historical data, and estimation software can aid in resource allocation and timeline planning.</a:t>
            </a:r>
          </a:p>
          <a:p>
            <a:pPr marL="0" indent="0">
              <a:spcBef>
                <a:spcPts val="2500"/>
              </a:spcBef>
              <a:buNone/>
            </a:pPr>
            <a:r>
              <a:rPr lang="en-US" sz="1400" b="1"/>
              <a:t>Resource Allocation Strategies</a:t>
            </a:r>
          </a:p>
          <a:p>
            <a:pPr marL="0" lvl="1" indent="0">
              <a:buNone/>
            </a:pPr>
            <a:r>
              <a:rPr lang="en-US" sz="1400"/>
              <a:t>Effective resource allocation strategies help ensure that all aspects of the project are adequately supported and managed.</a:t>
            </a:r>
            <a:endParaRPr lang="en-IN" sz="1400"/>
          </a:p>
        </p:txBody>
      </p:sp>
      <p:pic>
        <p:nvPicPr>
          <p:cNvPr id="5" name="Content Placeholder 4" descr="Calendar and pocket watch on blue background.">
            <a:extLst>
              <a:ext uri="{FF2B5EF4-FFF2-40B4-BE49-F238E27FC236}">
                <a16:creationId xmlns:a16="http://schemas.microsoft.com/office/drawing/2014/main" id="{97B52724-AAA8-49F3-8719-CE84116960BB}"/>
              </a:ext>
            </a:extLst>
          </p:cNvPr>
          <p:cNvPicPr>
            <a:picLocks noGrp="1" noChangeAspect="1"/>
          </p:cNvPicPr>
          <p:nvPr>
            <p:ph sz="half" idx="1"/>
          </p:nvPr>
        </p:nvPicPr>
        <p:blipFill>
          <a:blip r:embed="rId3"/>
          <a:srcRect l="3841" r="48988"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537792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970FC265-3135-FBDC-0657-1F67AED1AC22}"/>
              </a:ext>
            </a:extLst>
          </p:cNvPr>
          <p:cNvSpPr>
            <a:spLocks noGrp="1"/>
          </p:cNvSpPr>
          <p:nvPr>
            <p:ph type="ctrTitle"/>
          </p:nvPr>
        </p:nvSpPr>
        <p:spPr>
          <a:xfrm>
            <a:off x="277091" y="1814321"/>
            <a:ext cx="7772400" cy="4560920"/>
          </a:xfrm>
        </p:spPr>
        <p:txBody>
          <a:bodyPr anchor="b">
            <a:normAutofit/>
          </a:bodyPr>
          <a:lstStyle/>
          <a:p>
            <a:pPr algn="l"/>
            <a:r>
              <a:rPr lang="en-IN" sz="7400"/>
              <a:t>Development and Testing</a:t>
            </a:r>
          </a:p>
        </p:txBody>
      </p:sp>
    </p:spTree>
    <p:extLst>
      <p:ext uri="{BB962C8B-B14F-4D97-AF65-F5344CB8AC3E}">
        <p14:creationId xmlns:p14="http://schemas.microsoft.com/office/powerpoint/2010/main" val="35709984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7B5C5-A44F-0515-8136-F44C31BACD50}"/>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Development of Code</a:t>
            </a:r>
          </a:p>
        </p:txBody>
      </p:sp>
      <p:sp>
        <p:nvSpPr>
          <p:cNvPr id="4" name="Content Placeholder 3">
            <a:extLst>
              <a:ext uri="{FF2B5EF4-FFF2-40B4-BE49-F238E27FC236}">
                <a16:creationId xmlns:a16="http://schemas.microsoft.com/office/drawing/2014/main" id="{2F2FD5F6-32CC-EBFB-A9B1-940EEE92E4C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en-US" sz="1400" b="1"/>
              <a:t>Implementation of Design Specifications</a:t>
            </a:r>
          </a:p>
          <a:p>
            <a:pPr marL="0" lvl="1" indent="0">
              <a:buNone/>
            </a:pPr>
            <a:r>
              <a:rPr lang="en-US" sz="1400"/>
              <a:t>In this phase, developers translate design specifications into functional code to create software that meets requirements.</a:t>
            </a:r>
          </a:p>
          <a:p>
            <a:pPr marL="0" indent="0">
              <a:spcBef>
                <a:spcPts val="2500"/>
              </a:spcBef>
              <a:buNone/>
            </a:pPr>
            <a:r>
              <a:rPr lang="en-US" sz="1400" b="1"/>
              <a:t>Ensuring Functionality</a:t>
            </a:r>
          </a:p>
          <a:p>
            <a:pPr marL="0" lvl="1" indent="0">
              <a:buNone/>
            </a:pPr>
            <a:r>
              <a:rPr lang="en-US" sz="1400"/>
              <a:t>Developers test and ensure that the software functions as intended, addressing any issues that may arise during coding.</a:t>
            </a:r>
          </a:p>
          <a:p>
            <a:pPr marL="0" indent="0">
              <a:spcBef>
                <a:spcPts val="2500"/>
              </a:spcBef>
              <a:buNone/>
            </a:pPr>
            <a:r>
              <a:rPr lang="en-US" sz="1400" b="1"/>
              <a:t>Meeting Stakeholder Needs</a:t>
            </a:r>
          </a:p>
          <a:p>
            <a:pPr marL="0" lvl="1" indent="0">
              <a:buNone/>
            </a:pPr>
            <a:r>
              <a:rPr lang="en-US" sz="1400"/>
              <a:t>The coding process is aligned with stakeholder needs, ensuring that the final product meets expectations and requirements.</a:t>
            </a:r>
            <a:endParaRPr lang="en-IN" sz="1400"/>
          </a:p>
        </p:txBody>
      </p:sp>
      <p:pic>
        <p:nvPicPr>
          <p:cNvPr id="5" name="Content Placeholder 4" descr="People working">
            <a:extLst>
              <a:ext uri="{FF2B5EF4-FFF2-40B4-BE49-F238E27FC236}">
                <a16:creationId xmlns:a16="http://schemas.microsoft.com/office/drawing/2014/main" id="{7D8FB9A8-1A7E-4EBD-9367-CCA37FBE75C0}"/>
              </a:ext>
            </a:extLst>
          </p:cNvPr>
          <p:cNvPicPr>
            <a:picLocks noGrp="1" noChangeAspect="1"/>
          </p:cNvPicPr>
          <p:nvPr>
            <p:ph sz="half" idx="1"/>
          </p:nvPr>
        </p:nvPicPr>
        <p:blipFill>
          <a:blip r:embed="rId3"/>
          <a:srcRect l="18867" r="33962"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2731256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663BB9-F5DC-BA2B-42AD-84ACA8B53B47}"/>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Unit Testing and Validation</a:t>
            </a:r>
          </a:p>
        </p:txBody>
      </p:sp>
      <p:pic>
        <p:nvPicPr>
          <p:cNvPr id="5" name="Content Placeholder 4" descr="4K Resolution">
            <a:extLst>
              <a:ext uri="{FF2B5EF4-FFF2-40B4-BE49-F238E27FC236}">
                <a16:creationId xmlns:a16="http://schemas.microsoft.com/office/drawing/2014/main" id="{6D7298D5-2F4A-42AD-9CCF-1BB64A585EAD}"/>
              </a:ext>
            </a:extLst>
          </p:cNvPr>
          <p:cNvPicPr>
            <a:picLocks noGrp="1" noChangeAspect="1"/>
          </p:cNvPicPr>
          <p:nvPr>
            <p:ph sz="half" idx="1"/>
          </p:nvPr>
        </p:nvPicPr>
        <p:blipFill>
          <a:blip r:embed="rId3"/>
          <a:srcRect l="29670" r="30055"/>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12AEFEED-17AE-6106-478E-662D2C48DF9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a:t>Component Functionality Testing</a:t>
            </a:r>
          </a:p>
          <a:p>
            <a:pPr marL="0" lvl="1" indent="0">
              <a:buNone/>
            </a:pPr>
            <a:r>
              <a:rPr lang="en-US" sz="1400"/>
              <a:t>Unit testing focuses on testing individual components to ensure they work as intended, reducing future issues.</a:t>
            </a:r>
          </a:p>
          <a:p>
            <a:pPr marL="0" indent="0">
              <a:spcBef>
                <a:spcPts val="2500"/>
              </a:spcBef>
              <a:buNone/>
            </a:pPr>
            <a:r>
              <a:rPr lang="en-US" sz="1400" b="1"/>
              <a:t>Early Bug Detection</a:t>
            </a:r>
          </a:p>
          <a:p>
            <a:pPr marL="0" lvl="1" indent="0">
              <a:buNone/>
            </a:pPr>
            <a:r>
              <a:rPr lang="en-US" sz="1400"/>
              <a:t>By validating components early, unit testing helps identify and fix bugs before they propagate into larger systems.</a:t>
            </a:r>
          </a:p>
          <a:p>
            <a:pPr marL="0" indent="0">
              <a:spcBef>
                <a:spcPts val="2500"/>
              </a:spcBef>
              <a:buNone/>
            </a:pPr>
            <a:r>
              <a:rPr lang="en-US" sz="1400" b="1"/>
              <a:t>Integration Readiness</a:t>
            </a:r>
          </a:p>
          <a:p>
            <a:pPr marL="0" lvl="1" indent="0">
              <a:buNone/>
            </a:pPr>
            <a:r>
              <a:rPr lang="en-US" sz="1400"/>
              <a:t>Unit tests ensure that components are ready for integration, leading to smoother system assembly and functionality.</a:t>
            </a:r>
            <a:endParaRPr lang="en-IN" sz="1400"/>
          </a:p>
        </p:txBody>
      </p:sp>
    </p:spTree>
    <p:extLst>
      <p:ext uri="{BB962C8B-B14F-4D97-AF65-F5344CB8AC3E}">
        <p14:creationId xmlns:p14="http://schemas.microsoft.com/office/powerpoint/2010/main" val="2706023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324E1-2B63-598F-0527-4E726B28D91E}"/>
              </a:ext>
            </a:extLst>
          </p:cNvPr>
          <p:cNvSpPr>
            <a:spLocks noGrp="1"/>
          </p:cNvSpPr>
          <p:nvPr>
            <p:ph type="title"/>
          </p:nvPr>
        </p:nvSpPr>
        <p:spPr>
          <a:xfrm>
            <a:off x="7123007" y="603501"/>
            <a:ext cx="4361693" cy="1527049"/>
          </a:xfrm>
        </p:spPr>
        <p:txBody>
          <a:bodyPr vert="horz" lIns="91440" tIns="45720" rIns="91440" bIns="45720" rtlCol="0" anchor="b">
            <a:normAutofit/>
          </a:bodyPr>
          <a:lstStyle/>
          <a:p>
            <a:r>
              <a:rPr lang="en-US" sz="3300" b="1" kern="1200" dirty="0">
                <a:solidFill>
                  <a:schemeClr val="tx1"/>
                </a:solidFill>
                <a:latin typeface="+mj-lt"/>
                <a:ea typeface="+mj-ea"/>
                <a:cs typeface="+mj-cs"/>
              </a:rPr>
              <a:t>Functional and Regression Testing</a:t>
            </a:r>
          </a:p>
        </p:txBody>
      </p:sp>
      <p:pic>
        <p:nvPicPr>
          <p:cNvPr id="5" name="Content Placeholder 4" descr="3D illustration.">
            <a:extLst>
              <a:ext uri="{FF2B5EF4-FFF2-40B4-BE49-F238E27FC236}">
                <a16:creationId xmlns:a16="http://schemas.microsoft.com/office/drawing/2014/main" id="{38922207-9E42-41E6-A43E-ED7E69FF3560}"/>
              </a:ext>
            </a:extLst>
          </p:cNvPr>
          <p:cNvPicPr>
            <a:picLocks noGrp="1" noChangeAspect="1"/>
          </p:cNvPicPr>
          <p:nvPr>
            <p:ph sz="half" idx="1"/>
          </p:nvPr>
        </p:nvPicPr>
        <p:blipFill>
          <a:blip r:embed="rId3"/>
          <a:srcRect r="30300"/>
          <a:stretch>
            <a:fillRect/>
          </a:stretch>
        </p:blipFill>
        <p:spPr>
          <a:xfrm>
            <a:off x="1" y="10"/>
            <a:ext cx="6373368" cy="6857990"/>
          </a:xfrm>
          <a:prstGeom prst="rect">
            <a:avLst/>
          </a:prstGeom>
        </p:spPr>
      </p:pic>
      <p:sp>
        <p:nvSpPr>
          <p:cNvPr id="4" name="Content Placeholder 3">
            <a:extLst>
              <a:ext uri="{FF2B5EF4-FFF2-40B4-BE49-F238E27FC236}">
                <a16:creationId xmlns:a16="http://schemas.microsoft.com/office/drawing/2014/main" id="{5619FE72-D017-E5B9-C72F-36BF7413395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23007" y="2212846"/>
            <a:ext cx="4361693" cy="4096514"/>
          </a:xfrm>
        </p:spPr>
        <p:txBody>
          <a:bodyPr>
            <a:normAutofit/>
          </a:bodyPr>
          <a:lstStyle/>
          <a:p>
            <a:pPr marL="0" indent="0">
              <a:spcBef>
                <a:spcPts val="2500"/>
              </a:spcBef>
              <a:buNone/>
            </a:pPr>
            <a:r>
              <a:rPr lang="en-US" sz="1400" b="1"/>
              <a:t>Functional Testing Overview</a:t>
            </a:r>
          </a:p>
          <a:p>
            <a:pPr marL="0" lvl="1" indent="0">
              <a:buNone/>
            </a:pPr>
            <a:r>
              <a:rPr lang="en-US" sz="1400"/>
              <a:t>Functional testing checks if the software behaves according to specified requirements and functions as intended.</a:t>
            </a:r>
          </a:p>
          <a:p>
            <a:pPr marL="0" indent="0">
              <a:spcBef>
                <a:spcPts val="2500"/>
              </a:spcBef>
              <a:buNone/>
            </a:pPr>
            <a:r>
              <a:rPr lang="en-US" sz="1400" b="1"/>
              <a:t>Importance of Regression Testing</a:t>
            </a:r>
          </a:p>
          <a:p>
            <a:pPr marL="0" lvl="1" indent="0">
              <a:buNone/>
            </a:pPr>
            <a:r>
              <a:rPr lang="en-US" sz="1400"/>
              <a:t>Regression testing is crucial to ensure that recent code changes do not negatively impact existing functionalities, preserving software stability.</a:t>
            </a:r>
            <a:endParaRPr lang="en-IN" sz="1400"/>
          </a:p>
        </p:txBody>
      </p:sp>
    </p:spTree>
    <p:extLst>
      <p:ext uri="{BB962C8B-B14F-4D97-AF65-F5344CB8AC3E}">
        <p14:creationId xmlns:p14="http://schemas.microsoft.com/office/powerpoint/2010/main" val="3239384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44114FB9-2778-0A87-1B22-5349F2492919}"/>
              </a:ext>
            </a:extLst>
          </p:cNvPr>
          <p:cNvSpPr>
            <a:spLocks noGrp="1"/>
          </p:cNvSpPr>
          <p:nvPr>
            <p:ph type="ctrTitle"/>
          </p:nvPr>
        </p:nvSpPr>
        <p:spPr>
          <a:xfrm>
            <a:off x="277091" y="1814321"/>
            <a:ext cx="7772400" cy="4560920"/>
          </a:xfrm>
        </p:spPr>
        <p:txBody>
          <a:bodyPr anchor="b">
            <a:normAutofit/>
          </a:bodyPr>
          <a:lstStyle/>
          <a:p>
            <a:pPr algn="l"/>
            <a:r>
              <a:rPr lang="en-IN" sz="7400"/>
              <a:t>Deployment and Production Release</a:t>
            </a:r>
          </a:p>
        </p:txBody>
      </p:sp>
    </p:spTree>
    <p:extLst>
      <p:ext uri="{BB962C8B-B14F-4D97-AF65-F5344CB8AC3E}">
        <p14:creationId xmlns:p14="http://schemas.microsoft.com/office/powerpoint/2010/main" val="13547014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26588C0E-21AA-D93C-F22C-F36C29BF05E6}"/>
              </a:ext>
            </a:extLst>
          </p:cNvPr>
          <p:cNvSpPr>
            <a:spLocks noGrp="1"/>
          </p:cNvSpPr>
          <p:nvPr>
            <p:ph type="title"/>
          </p:nvPr>
        </p:nvSpPr>
        <p:spPr>
          <a:xfrm>
            <a:off x="612648" y="548640"/>
            <a:ext cx="4803224" cy="1298446"/>
          </a:xfrm>
        </p:spPr>
        <p:txBody>
          <a:bodyPr vert="horz" lIns="91440" tIns="45720" rIns="91440" bIns="45720" rtlCol="0" anchor="t">
            <a:normAutofit/>
          </a:bodyPr>
          <a:lstStyle/>
          <a:p>
            <a:r>
              <a:rPr lang="en-US" sz="3300" b="1" kern="1200" dirty="0">
                <a:solidFill>
                  <a:schemeClr val="tx1"/>
                </a:solidFill>
                <a:latin typeface="+mj-lt"/>
                <a:ea typeface="+mj-ea"/>
                <a:cs typeface="+mj-cs"/>
              </a:rPr>
              <a:t>Deployments on Various Environments</a:t>
            </a:r>
          </a:p>
        </p:txBody>
      </p:sp>
      <p:pic>
        <p:nvPicPr>
          <p:cNvPr id="5" name="Content Placeholder 4" descr="Top view of cubes connected with black lines">
            <a:extLst>
              <a:ext uri="{FF2B5EF4-FFF2-40B4-BE49-F238E27FC236}">
                <a16:creationId xmlns:a16="http://schemas.microsoft.com/office/drawing/2014/main" id="{36178AFD-8523-41EF-A462-384417DB82A9}"/>
              </a:ext>
            </a:extLst>
          </p:cNvPr>
          <p:cNvPicPr>
            <a:picLocks noGrp="1" noChangeAspect="1"/>
          </p:cNvPicPr>
          <p:nvPr>
            <p:ph sz="half" idx="1"/>
          </p:nvPr>
        </p:nvPicPr>
        <p:blipFill>
          <a:blip r:embed="rId3"/>
          <a:srcRect l="14016" r="4239" b="3"/>
          <a:stretch>
            <a:fillRect/>
          </a:stretch>
        </p:blipFill>
        <p:spPr>
          <a:xfrm>
            <a:off x="731521" y="2011679"/>
            <a:ext cx="4684352" cy="4297680"/>
          </a:xfrm>
          <a:prstGeom prst="rect">
            <a:avLst/>
          </a:prstGeom>
        </p:spPr>
      </p:pic>
      <p:sp>
        <p:nvSpPr>
          <p:cNvPr id="4" name="Content Placeholder 3">
            <a:extLst>
              <a:ext uri="{FF2B5EF4-FFF2-40B4-BE49-F238E27FC236}">
                <a16:creationId xmlns:a16="http://schemas.microsoft.com/office/drawing/2014/main" id="{6747F586-AB69-316C-F04F-B548C0C053F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28520" y="548637"/>
            <a:ext cx="5546770" cy="5760723"/>
          </a:xfrm>
        </p:spPr>
        <p:txBody>
          <a:bodyPr>
            <a:normAutofit/>
          </a:bodyPr>
          <a:lstStyle/>
          <a:p>
            <a:pPr marL="0" indent="0">
              <a:spcBef>
                <a:spcPts val="2500"/>
              </a:spcBef>
              <a:buNone/>
            </a:pPr>
            <a:r>
              <a:rPr lang="en-US" sz="1400" b="1"/>
              <a:t>Importance of Deployment</a:t>
            </a:r>
          </a:p>
          <a:p>
            <a:pPr marL="0" lvl="1" indent="0">
              <a:buNone/>
            </a:pPr>
            <a:r>
              <a:rPr lang="en-US" sz="1400"/>
              <a:t>Proper deployment ensures that software functions correctly across different environments, leading to successful implementation.</a:t>
            </a:r>
          </a:p>
          <a:p>
            <a:pPr marL="0" indent="0">
              <a:spcBef>
                <a:spcPts val="2500"/>
              </a:spcBef>
              <a:buNone/>
            </a:pPr>
            <a:r>
              <a:rPr lang="en-US" sz="1400" b="1"/>
              <a:t>Development Environment</a:t>
            </a:r>
          </a:p>
          <a:p>
            <a:pPr marL="0" lvl="1" indent="0">
              <a:buNone/>
            </a:pPr>
            <a:r>
              <a:rPr lang="en-US" sz="1400"/>
              <a:t>The development environment is where initial coding and testing occur, allowing developers to build and refine the software.</a:t>
            </a:r>
          </a:p>
          <a:p>
            <a:pPr marL="0" indent="0">
              <a:spcBef>
                <a:spcPts val="2500"/>
              </a:spcBef>
              <a:buNone/>
            </a:pPr>
            <a:r>
              <a:rPr lang="en-US" sz="1400" b="1"/>
              <a:t>Staging Environment</a:t>
            </a:r>
          </a:p>
          <a:p>
            <a:pPr marL="0" lvl="1" indent="0">
              <a:buNone/>
            </a:pPr>
            <a:r>
              <a:rPr lang="en-US" sz="1400"/>
              <a:t>Staging is a replica of the production environment where final tests are conducted to ensure everything works as intended.</a:t>
            </a:r>
          </a:p>
          <a:p>
            <a:pPr marL="0" indent="0">
              <a:spcBef>
                <a:spcPts val="2500"/>
              </a:spcBef>
              <a:buNone/>
            </a:pPr>
            <a:r>
              <a:rPr lang="en-US" sz="1400" b="1"/>
              <a:t>Production Environment</a:t>
            </a:r>
          </a:p>
          <a:p>
            <a:pPr marL="0" lvl="1" indent="0">
              <a:buNone/>
            </a:pPr>
            <a:r>
              <a:rPr lang="en-US" sz="1400"/>
              <a:t>The production environment is where the software is live and used by end-users, making its proper deployment critical.</a:t>
            </a:r>
            <a:endParaRPr lang="en-IN" sz="1400"/>
          </a:p>
        </p:txBody>
      </p:sp>
    </p:spTree>
    <p:extLst>
      <p:ext uri="{BB962C8B-B14F-4D97-AF65-F5344CB8AC3E}">
        <p14:creationId xmlns:p14="http://schemas.microsoft.com/office/powerpoint/2010/main" val="2226793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A9B2E7-E81A-ED33-7FCE-062D958315DA}"/>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b="1" kern="1200" dirty="0">
                <a:solidFill>
                  <a:schemeClr val="tx1"/>
                </a:solidFill>
                <a:latin typeface="+mj-lt"/>
                <a:ea typeface="+mj-ea"/>
                <a:cs typeface="+mj-cs"/>
              </a:rPr>
              <a:t>Production Release Process</a:t>
            </a:r>
          </a:p>
        </p:txBody>
      </p:sp>
      <p:sp>
        <p:nvSpPr>
          <p:cNvPr id="4" name="Content Placeholder 3">
            <a:extLst>
              <a:ext uri="{FF2B5EF4-FFF2-40B4-BE49-F238E27FC236}">
                <a16:creationId xmlns:a16="http://schemas.microsoft.com/office/drawing/2014/main" id="{3EBB6CA2-F645-FBB3-EADB-6195ADC8C9C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None/>
            </a:pPr>
            <a:r>
              <a:rPr lang="en-US" sz="1400" b="1"/>
              <a:t>Final Checks and Balances</a:t>
            </a:r>
          </a:p>
          <a:p>
            <a:pPr marL="0" lvl="1" indent="0">
              <a:buNone/>
            </a:pPr>
            <a:r>
              <a:rPr lang="en-US" sz="1400"/>
              <a:t>The production release process involves rigorous final checks to ensure software quality and readiness for users.</a:t>
            </a:r>
          </a:p>
          <a:p>
            <a:pPr marL="0" indent="0">
              <a:spcBef>
                <a:spcPts val="2500"/>
              </a:spcBef>
              <a:buNone/>
            </a:pPr>
            <a:r>
              <a:rPr lang="en-US" sz="1400" b="1"/>
              <a:t>Stakeholder Communication</a:t>
            </a:r>
          </a:p>
          <a:p>
            <a:pPr marL="0" lvl="1" indent="0">
              <a:buNone/>
            </a:pPr>
            <a:r>
              <a:rPr lang="en-US" sz="1400"/>
              <a:t>Effective communication of release details to all stakeholders is crucial for a successful production release.</a:t>
            </a:r>
            <a:endParaRPr lang="en-IN" sz="1400"/>
          </a:p>
        </p:txBody>
      </p:sp>
      <p:pic>
        <p:nvPicPr>
          <p:cNvPr id="5" name="Content Placeholder 4" descr="Key Performance Indicator Concept with Icons and Keywords">
            <a:extLst>
              <a:ext uri="{FF2B5EF4-FFF2-40B4-BE49-F238E27FC236}">
                <a16:creationId xmlns:a16="http://schemas.microsoft.com/office/drawing/2014/main" id="{04767029-910F-47D4-B522-D2FAE6CA476E}"/>
              </a:ext>
            </a:extLst>
          </p:cNvPr>
          <p:cNvPicPr>
            <a:picLocks noGrp="1" noChangeAspect="1"/>
          </p:cNvPicPr>
          <p:nvPr>
            <p:ph sz="half" idx="1"/>
          </p:nvPr>
        </p:nvPicPr>
        <p:blipFill>
          <a:blip r:embed="rId3"/>
          <a:srcRect r="7067"/>
          <a:stretch>
            <a:fillRect/>
          </a:stretch>
        </p:blipFill>
        <p:spPr>
          <a:xfrm>
            <a:off x="5818632" y="-1"/>
            <a:ext cx="6373368" cy="6858001"/>
          </a:xfrm>
          <a:prstGeom prst="rect">
            <a:avLst/>
          </a:prstGeom>
        </p:spPr>
      </p:pic>
    </p:spTree>
    <p:extLst>
      <p:ext uri="{BB962C8B-B14F-4D97-AF65-F5344CB8AC3E}">
        <p14:creationId xmlns:p14="http://schemas.microsoft.com/office/powerpoint/2010/main" val="2209395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6E395B4F-FDD5-DA01-2958-2FFA0005AC6F}"/>
              </a:ext>
            </a:extLst>
          </p:cNvPr>
          <p:cNvSpPr>
            <a:spLocks noGrp="1"/>
          </p:cNvSpPr>
          <p:nvPr>
            <p:ph type="ctrTitle"/>
          </p:nvPr>
        </p:nvSpPr>
        <p:spPr>
          <a:xfrm>
            <a:off x="277091" y="1814321"/>
            <a:ext cx="7772400" cy="4560920"/>
          </a:xfrm>
        </p:spPr>
        <p:txBody>
          <a:bodyPr anchor="b">
            <a:normAutofit/>
          </a:bodyPr>
          <a:lstStyle/>
          <a:p>
            <a:pPr algn="l"/>
            <a:r>
              <a:rPr lang="en-IN" sz="6800"/>
              <a:t>Understanding the Software Development Life Cycle (SDLC)</a:t>
            </a:r>
          </a:p>
        </p:txBody>
      </p:sp>
    </p:spTree>
    <p:extLst>
      <p:ext uri="{BB962C8B-B14F-4D97-AF65-F5344CB8AC3E}">
        <p14:creationId xmlns:p14="http://schemas.microsoft.com/office/powerpoint/2010/main" val="5596000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D78787-07EA-EF74-7C2A-1B995806E6D8}"/>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Post-Release Support and Maintenance</a:t>
            </a:r>
          </a:p>
        </p:txBody>
      </p:sp>
      <p:sp>
        <p:nvSpPr>
          <p:cNvPr id="4" name="Content Placeholder 3">
            <a:extLst>
              <a:ext uri="{FF2B5EF4-FFF2-40B4-BE49-F238E27FC236}">
                <a16:creationId xmlns:a16="http://schemas.microsoft.com/office/drawing/2014/main" id="{1D8C4004-1AFA-E812-C87A-596F4AADB55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en-US" sz="1400" b="1"/>
              <a:t>Importance of Ongoing Support</a:t>
            </a:r>
          </a:p>
          <a:p>
            <a:pPr marL="0" lvl="1" indent="0">
              <a:buNone/>
            </a:pPr>
            <a:r>
              <a:rPr lang="en-US" sz="1400"/>
              <a:t>Ongoing support is essential for resolving issues that occur after software deployment and ensures user satisfaction.</a:t>
            </a:r>
          </a:p>
          <a:p>
            <a:pPr marL="0" indent="0">
              <a:spcBef>
                <a:spcPts val="2500"/>
              </a:spcBef>
              <a:buNone/>
            </a:pPr>
            <a:r>
              <a:rPr lang="en-US" sz="1400" b="1"/>
              <a:t>Maintaining Software Relevance</a:t>
            </a:r>
          </a:p>
          <a:p>
            <a:pPr marL="0" lvl="1" indent="0">
              <a:buNone/>
            </a:pPr>
            <a:r>
              <a:rPr lang="en-US" sz="1400"/>
              <a:t>Regular maintenance updates keep the software functional and relevant to user needs and industry standards.</a:t>
            </a:r>
          </a:p>
          <a:p>
            <a:pPr marL="0" indent="0">
              <a:spcBef>
                <a:spcPts val="2500"/>
              </a:spcBef>
              <a:buNone/>
            </a:pPr>
            <a:r>
              <a:rPr lang="en-US" sz="1400" b="1"/>
              <a:t>Addressing Post-Deployment Issues</a:t>
            </a:r>
          </a:p>
          <a:p>
            <a:pPr marL="0" lvl="1" indent="0">
              <a:buNone/>
            </a:pPr>
            <a:r>
              <a:rPr lang="en-US" sz="1400"/>
              <a:t>Post-deployment support helps in quickly addressing any unexpected issues that may arise, ensuring minimal disruption.</a:t>
            </a:r>
            <a:endParaRPr lang="en-IN" sz="1400"/>
          </a:p>
        </p:txBody>
      </p:sp>
      <p:pic>
        <p:nvPicPr>
          <p:cNvPr id="5" name="Content Placeholder 4" descr="Two male customer service telemarketers working">
            <a:extLst>
              <a:ext uri="{FF2B5EF4-FFF2-40B4-BE49-F238E27FC236}">
                <a16:creationId xmlns:a16="http://schemas.microsoft.com/office/drawing/2014/main" id="{13C750EB-D658-4D0B-9D67-BD7EE670FBA0}"/>
              </a:ext>
            </a:extLst>
          </p:cNvPr>
          <p:cNvPicPr>
            <a:picLocks noGrp="1" noChangeAspect="1"/>
          </p:cNvPicPr>
          <p:nvPr>
            <p:ph sz="half" idx="1"/>
          </p:nvPr>
        </p:nvPicPr>
        <p:blipFill>
          <a:blip r:embed="rId3"/>
          <a:srcRect l="44415" r="8414"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616138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F74C59-445A-9824-B537-A392A6ECE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9F9FBDAB-3CD8-ED6E-1F18-6DE69A436B64}"/>
              </a:ext>
            </a:extLst>
          </p:cNvPr>
          <p:cNvSpPr>
            <a:spLocks noGrp="1"/>
          </p:cNvSpPr>
          <p:nvPr>
            <p:ph type="title"/>
          </p:nvPr>
        </p:nvSpPr>
        <p:spPr>
          <a:xfrm>
            <a:off x="612648" y="1847088"/>
            <a:ext cx="7344336" cy="1133856"/>
          </a:xfrm>
        </p:spPr>
        <p:txBody>
          <a:bodyPr anchor="b">
            <a:normAutofit/>
          </a:bodyPr>
          <a:lstStyle/>
          <a:p>
            <a:r>
              <a:rPr lang="en-IN" sz="6000"/>
              <a:t>Conclusion</a:t>
            </a:r>
          </a:p>
        </p:txBody>
      </p:sp>
      <p:graphicFrame>
        <p:nvGraphicFramePr>
          <p:cNvPr id="9" name="Content Placeholder 2">
            <a:extLst>
              <a:ext uri="{FF2B5EF4-FFF2-40B4-BE49-F238E27FC236}">
                <a16:creationId xmlns:a16="http://schemas.microsoft.com/office/drawing/2014/main" id="{641AC623-C2D2-D457-5014-63EBE9718092}"/>
              </a:ext>
            </a:extLst>
          </p:cNvPr>
          <p:cNvGraphicFramePr>
            <a:graphicFrameLocks noGrp="1"/>
          </p:cNvGraphicFramePr>
          <p:nvPr>
            <p:ph idx="1"/>
            <p:extLst>
              <p:ext uri="{D42A27DB-BD31-4B8C-83A1-F6EECF244321}">
                <p14:modId xmlns:p14="http://schemas.microsoft.com/office/powerpoint/2010/main" val="3809222580"/>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12646" y="3593592"/>
          <a:ext cx="10890504" cy="2512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383849"/>
      </p:ext>
    </p:extLst>
  </p:cSld>
  <p:clrMapOvr>
    <a:overrideClrMapping bg1="dk1" tx1="lt1" bg2="dk2" tx2="lt2" accent1="accent1" accent2="accent2" accent3="accent3" accent4="accent4" accent5="accent5" accent6="accent6" hlink="hlink" folHlink="folHlink"/>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1D1BB-3137-CFB0-379D-BBC12C28DD4B}"/>
              </a:ext>
            </a:extLst>
          </p:cNvPr>
          <p:cNvSpPr>
            <a:spLocks noGrp="1"/>
          </p:cNvSpPr>
          <p:nvPr>
            <p:ph type="title"/>
          </p:nvPr>
        </p:nvSpPr>
        <p:spPr>
          <a:xfrm>
            <a:off x="614679" y="548640"/>
            <a:ext cx="4779572" cy="2067705"/>
          </a:xfrm>
        </p:spPr>
        <p:txBody>
          <a:bodyPr vert="horz" lIns="91440" tIns="45720" rIns="91440" bIns="45720" rtlCol="0" anchor="t">
            <a:normAutofit/>
          </a:bodyPr>
          <a:lstStyle/>
          <a:p>
            <a:r>
              <a:rPr lang="en-US" b="1" kern="1200">
                <a:solidFill>
                  <a:schemeClr val="tx1"/>
                </a:solidFill>
                <a:latin typeface="+mj-lt"/>
                <a:ea typeface="+mj-ea"/>
                <a:cs typeface="+mj-cs"/>
              </a:rPr>
              <a:t>Overview of SDLC</a:t>
            </a:r>
          </a:p>
        </p:txBody>
      </p:sp>
      <p:pic>
        <p:nvPicPr>
          <p:cNvPr id="5" name="Content Placeholder 4" descr="Development, Pictogram, Icon, Blackboard, Dark Background">
            <a:extLst>
              <a:ext uri="{FF2B5EF4-FFF2-40B4-BE49-F238E27FC236}">
                <a16:creationId xmlns:a16="http://schemas.microsoft.com/office/drawing/2014/main" id="{DA5EC86D-100B-4941-A628-E90B58885970}"/>
              </a:ext>
            </a:extLst>
          </p:cNvPr>
          <p:cNvPicPr>
            <a:picLocks noGrp="1" noChangeAspect="1"/>
          </p:cNvPicPr>
          <p:nvPr>
            <p:ph sz="half" idx="1"/>
          </p:nvPr>
        </p:nvPicPr>
        <p:blipFill>
          <a:blip r:embed="rId3"/>
          <a:stretch>
            <a:fillRect/>
          </a:stretch>
        </p:blipFill>
        <p:spPr>
          <a:xfrm>
            <a:off x="731520" y="3212995"/>
            <a:ext cx="4673754" cy="3096362"/>
          </a:xfrm>
          <a:prstGeom prst="rect">
            <a:avLst/>
          </a:prstGeom>
        </p:spPr>
      </p:pic>
      <p:sp>
        <p:nvSpPr>
          <p:cNvPr id="4" name="Content Placeholder 3">
            <a:extLst>
              <a:ext uri="{FF2B5EF4-FFF2-40B4-BE49-F238E27FC236}">
                <a16:creationId xmlns:a16="http://schemas.microsoft.com/office/drawing/2014/main" id="{23F12F97-3198-9DC0-C25B-FE37186EBB5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1" y="548638"/>
            <a:ext cx="5546770" cy="5760721"/>
          </a:xfrm>
        </p:spPr>
        <p:txBody>
          <a:bodyPr>
            <a:normAutofit/>
          </a:bodyPr>
          <a:lstStyle/>
          <a:p>
            <a:pPr marL="0" indent="0">
              <a:spcBef>
                <a:spcPts val="2500"/>
              </a:spcBef>
              <a:buNone/>
            </a:pPr>
            <a:r>
              <a:rPr lang="en-US" sz="1400" b="1"/>
              <a:t>Planning Phase</a:t>
            </a:r>
          </a:p>
          <a:p>
            <a:pPr marL="0" lvl="1" indent="0">
              <a:buNone/>
            </a:pPr>
            <a:r>
              <a:rPr lang="en-US" sz="1400"/>
              <a:t>The planning phase involves defining the scope and objectives of the project to ensure alignment with business goals.</a:t>
            </a:r>
          </a:p>
          <a:p>
            <a:pPr marL="0" indent="0">
              <a:spcBef>
                <a:spcPts val="2500"/>
              </a:spcBef>
              <a:buNone/>
            </a:pPr>
            <a:r>
              <a:rPr lang="en-US" sz="1400" b="1"/>
              <a:t>Requirements Gathering</a:t>
            </a:r>
          </a:p>
          <a:p>
            <a:pPr marL="0" lvl="1" indent="0">
              <a:buNone/>
            </a:pPr>
            <a:r>
              <a:rPr lang="en-US" sz="1400"/>
              <a:t>In this phase, stakeholders' needs are collected and documented to guide the development process effectively.</a:t>
            </a:r>
          </a:p>
          <a:p>
            <a:pPr marL="0" indent="0">
              <a:spcBef>
                <a:spcPts val="2500"/>
              </a:spcBef>
              <a:buNone/>
            </a:pPr>
            <a:r>
              <a:rPr lang="en-US" sz="1400" b="1"/>
              <a:t>Design Phase</a:t>
            </a:r>
          </a:p>
          <a:p>
            <a:pPr marL="0" lvl="1" indent="0">
              <a:buNone/>
            </a:pPr>
            <a:r>
              <a:rPr lang="en-US" sz="1400"/>
              <a:t>The design phase involves creating the architecture and user interface specifications for the software solution.</a:t>
            </a:r>
          </a:p>
          <a:p>
            <a:pPr marL="0" indent="0">
              <a:spcBef>
                <a:spcPts val="2500"/>
              </a:spcBef>
              <a:buNone/>
            </a:pPr>
            <a:r>
              <a:rPr lang="en-US" sz="1400" b="1"/>
              <a:t>Development and Testing</a:t>
            </a:r>
          </a:p>
          <a:p>
            <a:pPr marL="0" lvl="1" indent="0">
              <a:buNone/>
            </a:pPr>
            <a:r>
              <a:rPr lang="en-US" sz="1400"/>
              <a:t>Development is followed by rigorous testing to identify and fix issues, ensuring quality before deployment.</a:t>
            </a:r>
            <a:endParaRPr lang="en-IN" sz="1400"/>
          </a:p>
        </p:txBody>
      </p:sp>
    </p:spTree>
    <p:extLst>
      <p:ext uri="{BB962C8B-B14F-4D97-AF65-F5344CB8AC3E}">
        <p14:creationId xmlns:p14="http://schemas.microsoft.com/office/powerpoint/2010/main" val="370102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905D5B-81A8-A5BA-F070-2788B26E0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77B886-E2A1-5B68-E8D7-1BC8A08D1FAD}"/>
              </a:ext>
            </a:extLst>
          </p:cNvPr>
          <p:cNvSpPr>
            <a:spLocks noGrp="1"/>
          </p:cNvSpPr>
          <p:nvPr>
            <p:ph type="title"/>
          </p:nvPr>
        </p:nvSpPr>
        <p:spPr>
          <a:xfrm>
            <a:off x="612648" y="4012141"/>
            <a:ext cx="4781603" cy="2332799"/>
          </a:xfrm>
        </p:spPr>
        <p:txBody>
          <a:bodyPr vert="horz" lIns="91440" tIns="45720" rIns="91440" bIns="45720" rtlCol="0" anchor="t">
            <a:normAutofit/>
          </a:bodyPr>
          <a:lstStyle/>
          <a:p>
            <a:r>
              <a:rPr lang="en-US" b="1" kern="1200" dirty="0">
                <a:solidFill>
                  <a:schemeClr val="tx1"/>
                </a:solidFill>
                <a:latin typeface="+mj-lt"/>
                <a:ea typeface="+mj-ea"/>
                <a:cs typeface="+mj-cs"/>
              </a:rPr>
              <a:t>Importance of SDLC in Business</a:t>
            </a:r>
          </a:p>
        </p:txBody>
      </p:sp>
      <p:pic>
        <p:nvPicPr>
          <p:cNvPr id="5" name="Content Placeholder 4" descr="Thinking progress, searching for idea. Businessman in a black suite with gears (progress symbol) instead of head. From small to medium and big. Arrow pointing from one to another.">
            <a:extLst>
              <a:ext uri="{FF2B5EF4-FFF2-40B4-BE49-F238E27FC236}">
                <a16:creationId xmlns:a16="http://schemas.microsoft.com/office/drawing/2014/main" id="{81F6CFE5-4D83-4B51-86A8-8C7A02788634}"/>
              </a:ext>
            </a:extLst>
          </p:cNvPr>
          <p:cNvPicPr>
            <a:picLocks noGrp="1" noChangeAspect="1"/>
          </p:cNvPicPr>
          <p:nvPr>
            <p:ph sz="half" idx="1"/>
          </p:nvPr>
        </p:nvPicPr>
        <p:blipFill>
          <a:blip r:embed="rId3"/>
          <a:srcRect t="1295" r="3" b="3"/>
          <a:stretch>
            <a:fillRect/>
          </a:stretch>
        </p:blipFill>
        <p:spPr>
          <a:xfrm>
            <a:off x="713615" y="681318"/>
            <a:ext cx="4680637" cy="3083858"/>
          </a:xfrm>
          <a:prstGeom prst="rect">
            <a:avLst/>
          </a:prstGeom>
        </p:spPr>
      </p:pic>
      <p:sp>
        <p:nvSpPr>
          <p:cNvPr id="4" name="Content Placeholder 3">
            <a:extLst>
              <a:ext uri="{FF2B5EF4-FFF2-40B4-BE49-F238E27FC236}">
                <a16:creationId xmlns:a16="http://schemas.microsoft.com/office/drawing/2014/main" id="{11301B19-7151-23BC-FAAC-D56BDDEBB2D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0" y="548639"/>
            <a:ext cx="5548802" cy="5796301"/>
          </a:xfrm>
        </p:spPr>
        <p:txBody>
          <a:bodyPr>
            <a:normAutofit/>
          </a:bodyPr>
          <a:lstStyle/>
          <a:p>
            <a:pPr marL="0" indent="0">
              <a:spcBef>
                <a:spcPts val="2500"/>
              </a:spcBef>
              <a:buNone/>
            </a:pPr>
            <a:r>
              <a:rPr lang="en-US" sz="1400" b="1"/>
              <a:t>Minimizing Risks</a:t>
            </a:r>
          </a:p>
          <a:p>
            <a:pPr marL="0" lvl="1" indent="0">
              <a:buNone/>
            </a:pPr>
            <a:r>
              <a:rPr lang="en-US" sz="1400"/>
              <a:t>The SDLC framework helps identify and mitigate potential risks early in the project, ensuring smoother execution.</a:t>
            </a:r>
          </a:p>
          <a:p>
            <a:pPr marL="0" indent="0">
              <a:spcBef>
                <a:spcPts val="2500"/>
              </a:spcBef>
              <a:buNone/>
            </a:pPr>
            <a:r>
              <a:rPr lang="en-US" sz="1400" b="1"/>
              <a:t>Improving Project Management</a:t>
            </a:r>
          </a:p>
          <a:p>
            <a:pPr marL="0" lvl="1" indent="0">
              <a:buNone/>
            </a:pPr>
            <a:r>
              <a:rPr lang="en-US" sz="1400"/>
              <a:t>With SDLC, businesses can enhance their project management capabilities, ensuring timely delivery and resource allocation.</a:t>
            </a:r>
          </a:p>
          <a:p>
            <a:pPr marL="0" indent="0">
              <a:spcBef>
                <a:spcPts val="2500"/>
              </a:spcBef>
              <a:buNone/>
            </a:pPr>
            <a:r>
              <a:rPr lang="en-US" sz="1400" b="1"/>
              <a:t>Aligning with Organizational Goals</a:t>
            </a:r>
          </a:p>
          <a:p>
            <a:pPr marL="0" lvl="1" indent="0">
              <a:buNone/>
            </a:pPr>
            <a:r>
              <a:rPr lang="en-US" sz="1400"/>
              <a:t>The SDLC ensures that the software development process aligns with the broader objectives of the organization, enhancing overall productivity.</a:t>
            </a:r>
          </a:p>
          <a:p>
            <a:pPr marL="0" indent="0">
              <a:spcBef>
                <a:spcPts val="2500"/>
              </a:spcBef>
              <a:buNone/>
            </a:pPr>
            <a:r>
              <a:rPr lang="en-US" sz="1400" b="1"/>
              <a:t>Facilitating Team Communication</a:t>
            </a:r>
          </a:p>
          <a:p>
            <a:pPr marL="0" lvl="1" indent="0">
              <a:buNone/>
            </a:pPr>
            <a:r>
              <a:rPr lang="en-US" sz="1400"/>
              <a:t>Implementing SDLC promotes better collaboration and communication among teams, leading to improved outcomes and efficiency.</a:t>
            </a:r>
            <a:endParaRPr lang="en-IN" sz="1400"/>
          </a:p>
        </p:txBody>
      </p:sp>
    </p:spTree>
    <p:extLst>
      <p:ext uri="{BB962C8B-B14F-4D97-AF65-F5344CB8AC3E}">
        <p14:creationId xmlns:p14="http://schemas.microsoft.com/office/powerpoint/2010/main" val="1180293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905D5B-81A8-A5BA-F070-2788B26E0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6A16E6-F2D4-6F2D-6796-1D23DBCF55CC}"/>
              </a:ext>
            </a:extLst>
          </p:cNvPr>
          <p:cNvSpPr>
            <a:spLocks noGrp="1"/>
          </p:cNvSpPr>
          <p:nvPr>
            <p:ph type="title"/>
          </p:nvPr>
        </p:nvSpPr>
        <p:spPr>
          <a:xfrm>
            <a:off x="612648" y="4012141"/>
            <a:ext cx="4781603" cy="2332799"/>
          </a:xfrm>
        </p:spPr>
        <p:txBody>
          <a:bodyPr vert="horz" lIns="91440" tIns="45720" rIns="91440" bIns="45720" rtlCol="0" anchor="t">
            <a:normAutofit/>
          </a:bodyPr>
          <a:lstStyle/>
          <a:p>
            <a:r>
              <a:rPr lang="en-US" b="1" kern="1200" dirty="0">
                <a:solidFill>
                  <a:schemeClr val="tx1"/>
                </a:solidFill>
                <a:latin typeface="+mj-lt"/>
                <a:ea typeface="+mj-ea"/>
                <a:cs typeface="+mj-cs"/>
              </a:rPr>
              <a:t>Roles Involved in SDLC</a:t>
            </a:r>
          </a:p>
        </p:txBody>
      </p:sp>
      <p:pic>
        <p:nvPicPr>
          <p:cNvPr id="5" name="Content Placeholder 4" descr="People in an office">
            <a:extLst>
              <a:ext uri="{FF2B5EF4-FFF2-40B4-BE49-F238E27FC236}">
                <a16:creationId xmlns:a16="http://schemas.microsoft.com/office/drawing/2014/main" id="{B434934E-F9EF-432F-90BD-125948F8DE82}"/>
              </a:ext>
            </a:extLst>
          </p:cNvPr>
          <p:cNvPicPr>
            <a:picLocks noGrp="1" noChangeAspect="1"/>
          </p:cNvPicPr>
          <p:nvPr>
            <p:ph sz="half" idx="1"/>
          </p:nvPr>
        </p:nvPicPr>
        <p:blipFill>
          <a:blip r:embed="rId3"/>
          <a:srcRect t="1295" r="3" b="3"/>
          <a:stretch>
            <a:fillRect/>
          </a:stretch>
        </p:blipFill>
        <p:spPr>
          <a:xfrm>
            <a:off x="713615" y="681318"/>
            <a:ext cx="4680637" cy="3083858"/>
          </a:xfrm>
          <a:prstGeom prst="rect">
            <a:avLst/>
          </a:prstGeom>
        </p:spPr>
      </p:pic>
      <p:sp>
        <p:nvSpPr>
          <p:cNvPr id="4" name="Content Placeholder 3">
            <a:extLst>
              <a:ext uri="{FF2B5EF4-FFF2-40B4-BE49-F238E27FC236}">
                <a16:creationId xmlns:a16="http://schemas.microsoft.com/office/drawing/2014/main" id="{8E2C242F-578B-E108-647E-F47975EEC47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0" y="548639"/>
            <a:ext cx="5548802" cy="5796301"/>
          </a:xfrm>
        </p:spPr>
        <p:txBody>
          <a:bodyPr>
            <a:normAutofit/>
          </a:bodyPr>
          <a:lstStyle/>
          <a:p>
            <a:pPr marL="0" indent="0">
              <a:spcBef>
                <a:spcPts val="2500"/>
              </a:spcBef>
              <a:buNone/>
            </a:pPr>
            <a:r>
              <a:rPr lang="en-US" sz="1400" b="1"/>
              <a:t>Project Managers</a:t>
            </a:r>
          </a:p>
          <a:p>
            <a:pPr marL="0" lvl="1" indent="0">
              <a:buNone/>
            </a:pPr>
            <a:r>
              <a:rPr lang="en-US" sz="1400"/>
              <a:t>Project managers oversee the entire software development process, ensuring that projects are completed on time and within budget.</a:t>
            </a:r>
          </a:p>
          <a:p>
            <a:pPr marL="0" indent="0">
              <a:spcBef>
                <a:spcPts val="2500"/>
              </a:spcBef>
              <a:buNone/>
            </a:pPr>
            <a:r>
              <a:rPr lang="en-US" sz="1400" b="1"/>
              <a:t>Business Analysts</a:t>
            </a:r>
          </a:p>
          <a:p>
            <a:pPr marL="0" lvl="1" indent="0">
              <a:buNone/>
            </a:pPr>
            <a:r>
              <a:rPr lang="en-US" sz="1400"/>
              <a:t>Business analysts gather requirements and bridge the gap between stakeholders and the development team to ensure the project meets business needs.</a:t>
            </a:r>
          </a:p>
          <a:p>
            <a:pPr marL="0" indent="0">
              <a:spcBef>
                <a:spcPts val="2500"/>
              </a:spcBef>
              <a:buNone/>
            </a:pPr>
            <a:r>
              <a:rPr lang="en-US" sz="1400" b="1"/>
              <a:t>Developers</a:t>
            </a:r>
          </a:p>
          <a:p>
            <a:pPr marL="0" lvl="1" indent="0">
              <a:buNone/>
            </a:pPr>
            <a:r>
              <a:rPr lang="en-US" sz="1400"/>
              <a:t>Developers are responsible for coding and building the software, translating requirements into functional applications.</a:t>
            </a:r>
          </a:p>
          <a:p>
            <a:pPr marL="0" indent="0">
              <a:spcBef>
                <a:spcPts val="2500"/>
              </a:spcBef>
              <a:buNone/>
            </a:pPr>
            <a:r>
              <a:rPr lang="en-US" sz="1400" b="1"/>
              <a:t>Quality Assurance Testers</a:t>
            </a:r>
          </a:p>
          <a:p>
            <a:pPr marL="0" lvl="1" indent="0">
              <a:buNone/>
            </a:pPr>
            <a:r>
              <a:rPr lang="en-US" sz="1400"/>
              <a:t>Quality assurance testers ensure the software is free of defects and meets the specified requirements through rigorous testing.</a:t>
            </a:r>
            <a:endParaRPr lang="en-IN" sz="1400"/>
          </a:p>
        </p:txBody>
      </p:sp>
    </p:spTree>
    <p:extLst>
      <p:ext uri="{BB962C8B-B14F-4D97-AF65-F5344CB8AC3E}">
        <p14:creationId xmlns:p14="http://schemas.microsoft.com/office/powerpoint/2010/main" val="1834348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EA3F7FEA-15B6-5FE2-8B1C-6B2EA3E64AEC}"/>
              </a:ext>
            </a:extLst>
          </p:cNvPr>
          <p:cNvSpPr>
            <a:spLocks noGrp="1"/>
          </p:cNvSpPr>
          <p:nvPr>
            <p:ph type="ctrTitle"/>
          </p:nvPr>
        </p:nvSpPr>
        <p:spPr>
          <a:xfrm>
            <a:off x="277091" y="1814321"/>
            <a:ext cx="7772400" cy="4560920"/>
          </a:xfrm>
        </p:spPr>
        <p:txBody>
          <a:bodyPr anchor="b">
            <a:normAutofit/>
          </a:bodyPr>
          <a:lstStyle/>
          <a:p>
            <a:pPr algn="l"/>
            <a:r>
              <a:rPr lang="en-IN" sz="7400"/>
              <a:t>Requirements Gathering and Analysis</a:t>
            </a:r>
          </a:p>
        </p:txBody>
      </p:sp>
    </p:spTree>
    <p:extLst>
      <p:ext uri="{BB962C8B-B14F-4D97-AF65-F5344CB8AC3E}">
        <p14:creationId xmlns:p14="http://schemas.microsoft.com/office/powerpoint/2010/main" val="37949321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C853F-D142-3926-7B56-294632906FD5}"/>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Process of Requirements Gathering</a:t>
            </a:r>
          </a:p>
        </p:txBody>
      </p:sp>
      <p:pic>
        <p:nvPicPr>
          <p:cNvPr id="5" name="Content Placeholder 4" descr="Social media people communication message speech bubble&#10;&#10;++The World map texture derived from public domain NASA: http://visibleearth.nasa.gov.&#10;Traced in Illustrator. File created on November 29 2018++">
            <a:extLst>
              <a:ext uri="{FF2B5EF4-FFF2-40B4-BE49-F238E27FC236}">
                <a16:creationId xmlns:a16="http://schemas.microsoft.com/office/drawing/2014/main" id="{EC925B7F-A5E3-4BFE-979C-6800F10B3315}"/>
              </a:ext>
            </a:extLst>
          </p:cNvPr>
          <p:cNvPicPr>
            <a:picLocks noGrp="1" noChangeAspect="1"/>
          </p:cNvPicPr>
          <p:nvPr>
            <p:ph sz="half" idx="1"/>
          </p:nvPr>
        </p:nvPicPr>
        <p:blipFill>
          <a:blip r:embed="rId3"/>
          <a:srcRect l="13123" r="15277"/>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BC076A11-63A7-3904-8DC7-C8EA1FF3950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a:t>Methods of Gathering Requirements</a:t>
            </a:r>
          </a:p>
          <a:p>
            <a:pPr marL="0" lvl="1" indent="0">
              <a:buNone/>
            </a:pPr>
            <a:r>
              <a:rPr lang="en-US" sz="1400"/>
              <a:t>Various methods such as interviews, surveys, and workshops are utilized to gather requirements effectively.</a:t>
            </a:r>
          </a:p>
          <a:p>
            <a:pPr marL="0" indent="0">
              <a:spcBef>
                <a:spcPts val="2500"/>
              </a:spcBef>
              <a:buNone/>
            </a:pPr>
            <a:r>
              <a:rPr lang="en-US" sz="1400" b="1"/>
              <a:t>Stakeholder Engagement</a:t>
            </a:r>
          </a:p>
          <a:p>
            <a:pPr marL="0" lvl="1" indent="0">
              <a:buNone/>
            </a:pPr>
            <a:r>
              <a:rPr lang="en-US" sz="1400"/>
              <a:t>Engaging with stakeholders during the requirements gathering process is essential to understand their expectations.</a:t>
            </a:r>
          </a:p>
          <a:p>
            <a:pPr marL="0" indent="0">
              <a:spcBef>
                <a:spcPts val="2500"/>
              </a:spcBef>
              <a:buNone/>
            </a:pPr>
            <a:r>
              <a:rPr lang="en-US" sz="1400" b="1"/>
              <a:t>Comprehensive Information Collection</a:t>
            </a:r>
          </a:p>
          <a:p>
            <a:pPr marL="0" lvl="1" indent="0">
              <a:buNone/>
            </a:pPr>
            <a:r>
              <a:rPr lang="en-US" sz="1400"/>
              <a:t>The goal is to collect comprehensive information to ensure the software meets stakeholder needs and expectations.</a:t>
            </a:r>
            <a:endParaRPr lang="en-IN" sz="1400"/>
          </a:p>
        </p:txBody>
      </p:sp>
    </p:spTree>
    <p:extLst>
      <p:ext uri="{BB962C8B-B14F-4D97-AF65-F5344CB8AC3E}">
        <p14:creationId xmlns:p14="http://schemas.microsoft.com/office/powerpoint/2010/main" val="31985736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F8EC97-4EFC-218C-88A6-1DA5F6E8684D}"/>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Techniques for Effective Requirement Analysis</a:t>
            </a:r>
          </a:p>
        </p:txBody>
      </p:sp>
      <p:sp>
        <p:nvSpPr>
          <p:cNvPr id="4" name="Content Placeholder 3">
            <a:extLst>
              <a:ext uri="{FF2B5EF4-FFF2-40B4-BE49-F238E27FC236}">
                <a16:creationId xmlns:a16="http://schemas.microsoft.com/office/drawing/2014/main" id="{F39EC207-9187-5920-6F72-E1A975714AF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en-US" sz="1400" b="1"/>
              <a:t>Use Cases</a:t>
            </a:r>
          </a:p>
          <a:p>
            <a:pPr marL="0" lvl="1" indent="0">
              <a:buNone/>
            </a:pPr>
            <a:r>
              <a:rPr lang="en-US" sz="1400"/>
              <a:t>Use cases are valuable tools for capturing functional requirements by outlining interactions between users and systems.</a:t>
            </a:r>
          </a:p>
          <a:p>
            <a:pPr marL="0" indent="0">
              <a:spcBef>
                <a:spcPts val="2500"/>
              </a:spcBef>
              <a:buNone/>
            </a:pPr>
            <a:r>
              <a:rPr lang="en-US" sz="1400" b="1"/>
              <a:t>User Stories</a:t>
            </a:r>
          </a:p>
          <a:p>
            <a:pPr marL="0" lvl="1" indent="0">
              <a:buNone/>
            </a:pPr>
            <a:r>
              <a:rPr lang="en-US" sz="1400"/>
              <a:t>User stories provide a simple way to describe requirements from the user's perspective, focusing on their needs and goals.</a:t>
            </a:r>
          </a:p>
          <a:p>
            <a:pPr marL="0" indent="0">
              <a:spcBef>
                <a:spcPts val="2500"/>
              </a:spcBef>
              <a:buNone/>
            </a:pPr>
            <a:r>
              <a:rPr lang="en-US" sz="1400" b="1"/>
              <a:t>Prototyping</a:t>
            </a:r>
          </a:p>
          <a:p>
            <a:pPr marL="0" lvl="1" indent="0">
              <a:buNone/>
            </a:pPr>
            <a:r>
              <a:rPr lang="en-US" sz="1400"/>
              <a:t>Prototyping allows stakeholders to visualize requirements early, facilitating feedback and ensuring alignment with user expectations.</a:t>
            </a:r>
            <a:endParaRPr lang="en-IN" sz="1400"/>
          </a:p>
        </p:txBody>
      </p:sp>
      <p:pic>
        <p:nvPicPr>
          <p:cNvPr id="5" name="Content Placeholder 4" descr="3d illustration">
            <a:extLst>
              <a:ext uri="{FF2B5EF4-FFF2-40B4-BE49-F238E27FC236}">
                <a16:creationId xmlns:a16="http://schemas.microsoft.com/office/drawing/2014/main" id="{BEF046BC-AB94-4A62-AE89-17D8BCC8F10A}"/>
              </a:ext>
            </a:extLst>
          </p:cNvPr>
          <p:cNvPicPr>
            <a:picLocks noGrp="1" noChangeAspect="1"/>
          </p:cNvPicPr>
          <p:nvPr>
            <p:ph sz="half" idx="1"/>
          </p:nvPr>
        </p:nvPicPr>
        <p:blipFill>
          <a:blip r:embed="rId3"/>
          <a:srcRect l="8100" r="21234"/>
          <a:stretch>
            <a:fillRect/>
          </a:stretch>
        </p:blipFill>
        <p:spPr>
          <a:xfrm>
            <a:off x="7345680" y="10"/>
            <a:ext cx="4846320" cy="6857990"/>
          </a:xfrm>
          <a:prstGeom prst="rect">
            <a:avLst/>
          </a:prstGeom>
        </p:spPr>
      </p:pic>
    </p:spTree>
    <p:extLst>
      <p:ext uri="{BB962C8B-B14F-4D97-AF65-F5344CB8AC3E}">
        <p14:creationId xmlns:p14="http://schemas.microsoft.com/office/powerpoint/2010/main" val="2544245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TotalTime>
  <Words>2847</Words>
  <Application>Microsoft Office PowerPoint</Application>
  <PresentationFormat>Widescreen</PresentationFormat>
  <Paragraphs>239</Paragraphs>
  <Slides>31</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Aptos</vt:lpstr>
      <vt:lpstr>Arial</vt:lpstr>
      <vt:lpstr>Neue Haas Grotesk Text Pro</vt:lpstr>
      <vt:lpstr>VanillaVTI</vt:lpstr>
      <vt:lpstr>Navigating the Software Development Life Cycle</vt:lpstr>
      <vt:lpstr>Agenda for SDLC Overview</vt:lpstr>
      <vt:lpstr>Understanding the Software Development Life Cycle (SDLC)</vt:lpstr>
      <vt:lpstr>Overview of SDLC</vt:lpstr>
      <vt:lpstr>Importance of SDLC in Business</vt:lpstr>
      <vt:lpstr>Roles Involved in SDLC</vt:lpstr>
      <vt:lpstr>Requirements Gathering and Analysis</vt:lpstr>
      <vt:lpstr>Process of Requirements Gathering</vt:lpstr>
      <vt:lpstr>Techniques for Effective Requirement Analysis</vt:lpstr>
      <vt:lpstr>Collaborating with Stakeholders</vt:lpstr>
      <vt:lpstr>Information Imparting and Impact Analysis</vt:lpstr>
      <vt:lpstr>Communicating Requirements to Design Team</vt:lpstr>
      <vt:lpstr>Conducting Impact Analysis</vt:lpstr>
      <vt:lpstr>Managing Changes and Risks</vt:lpstr>
      <vt:lpstr>Design Phases: High-Level and Low-Level Design</vt:lpstr>
      <vt:lpstr>High-Level Design: Creating Architecture</vt:lpstr>
      <vt:lpstr>Low-Level Design: Detailed Specifications</vt:lpstr>
      <vt:lpstr>Ensuring Design Alignment with Requirements</vt:lpstr>
      <vt:lpstr>Technical Breakdown and Development Preparation</vt:lpstr>
      <vt:lpstr>Technical Refinement for Development Team</vt:lpstr>
      <vt:lpstr>Breaking Down Requirements Into Tasks</vt:lpstr>
      <vt:lpstr>Estimating Development Time and Resources</vt:lpstr>
      <vt:lpstr>Development and Testing</vt:lpstr>
      <vt:lpstr>Development of Code</vt:lpstr>
      <vt:lpstr>Unit Testing and Validation</vt:lpstr>
      <vt:lpstr>Functional and Regression Testing</vt:lpstr>
      <vt:lpstr>Deployment and Production Release</vt:lpstr>
      <vt:lpstr>Deployments on Various Environments</vt:lpstr>
      <vt:lpstr>Production Release Process</vt:lpstr>
      <vt:lpstr>Post-Release Support and Maintenance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Amit Thakur</dc:creator>
  <cp:lastModifiedBy>Amit Thakur</cp:lastModifiedBy>
  <cp:revision>1</cp:revision>
  <dcterms:created xsi:type="dcterms:W3CDTF">2025-07-01T16:03:40Z</dcterms:created>
  <dcterms:modified xsi:type="dcterms:W3CDTF">2025-07-01T16:12:41Z</dcterms:modified>
</cp:coreProperties>
</file>